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97" r:id="rId5"/>
    <p:sldId id="336" r:id="rId6"/>
    <p:sldId id="312" r:id="rId7"/>
    <p:sldId id="374" r:id="rId8"/>
    <p:sldId id="390" r:id="rId9"/>
    <p:sldId id="391" r:id="rId10"/>
    <p:sldId id="339" r:id="rId11"/>
    <p:sldId id="387" r:id="rId12"/>
    <p:sldId id="372" r:id="rId13"/>
    <p:sldId id="382" r:id="rId14"/>
    <p:sldId id="341" r:id="rId15"/>
    <p:sldId id="396" r:id="rId16"/>
    <p:sldId id="367" r:id="rId17"/>
    <p:sldId id="392" r:id="rId18"/>
    <p:sldId id="393" r:id="rId19"/>
    <p:sldId id="398" r:id="rId20"/>
    <p:sldId id="379" r:id="rId21"/>
    <p:sldId id="313" r:id="rId22"/>
    <p:sldId id="397" r:id="rId23"/>
    <p:sldId id="311" r:id="rId24"/>
    <p:sldId id="319" r:id="rId25"/>
    <p:sldId id="318" r:id="rId26"/>
    <p:sldId id="323" r:id="rId27"/>
    <p:sldId id="324" r:id="rId28"/>
    <p:sldId id="325" r:id="rId29"/>
    <p:sldId id="326" r:id="rId30"/>
    <p:sldId id="328" r:id="rId31"/>
    <p:sldId id="329" r:id="rId32"/>
    <p:sldId id="333" r:id="rId33"/>
    <p:sldId id="334" r:id="rId34"/>
    <p:sldId id="335" r:id="rId35"/>
    <p:sldId id="331" r:id="rId36"/>
    <p:sldId id="383" r:id="rId37"/>
    <p:sldId id="294"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003C71"/>
    <a:srgbClr val="F83308"/>
    <a:srgbClr val="FD9208"/>
    <a:srgbClr val="009FDF"/>
    <a:srgbClr val="F3D54E"/>
    <a:srgbClr val="F0C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6224" autoAdjust="0"/>
  </p:normalViewPr>
  <p:slideViewPr>
    <p:cSldViewPr snapToGrid="0">
      <p:cViewPr varScale="1">
        <p:scale>
          <a:sx n="131" d="100"/>
          <a:sy n="131" d="100"/>
        </p:scale>
        <p:origin x="840" y="108"/>
      </p:cViewPr>
      <p:guideLst>
        <p:guide orient="horz" pos="1620"/>
        <p:guide pos="5470"/>
        <p:guide pos="287"/>
      </p:guideLst>
    </p:cSldViewPr>
  </p:slideViewPr>
  <p:outlineViewPr>
    <p:cViewPr>
      <p:scale>
        <a:sx n="33" d="100"/>
        <a:sy n="33" d="100"/>
      </p:scale>
      <p:origin x="0" y="-10716"/>
    </p:cViewPr>
  </p:outlineViewPr>
  <p:notesTextViewPr>
    <p:cViewPr>
      <p:scale>
        <a:sx n="100" d="100"/>
        <a:sy n="100" d="100"/>
      </p:scale>
      <p:origin x="0" y="0"/>
    </p:cViewPr>
  </p:notesTextViewPr>
  <p:sorterViewPr>
    <p:cViewPr>
      <p:scale>
        <a:sx n="200" d="100"/>
        <a:sy n="200" d="100"/>
      </p:scale>
      <p:origin x="0" y="-19380"/>
    </p:cViewPr>
  </p:sorterViewPr>
  <p:notesViewPr>
    <p:cSldViewPr snapToGrid="0" showGuides="1">
      <p:cViewPr varScale="1">
        <p:scale>
          <a:sx n="81" d="100"/>
          <a:sy n="81" d="100"/>
        </p:scale>
        <p:origin x="389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9/16/2021</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9/16/2021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dirty="0"/>
          </a:p>
        </p:txBody>
      </p:sp>
    </p:spTree>
    <p:extLst>
      <p:ext uri="{BB962C8B-B14F-4D97-AF65-F5344CB8AC3E}">
        <p14:creationId xmlns:p14="http://schemas.microsoft.com/office/powerpoint/2010/main" val="17930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151841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1384150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92844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Now</a:t>
            </a:r>
            <a:r>
              <a:rPr lang="en-US" baseline="0" dirty="0"/>
              <a:t>, we move on to another debugging tool used for hardware debugging. In-System Sources and Probes (ISSP). </a:t>
            </a:r>
            <a:r>
              <a:rPr lang="en-US" sz="1200" kern="1200" dirty="0">
                <a:solidFill>
                  <a:schemeClr val="tx1"/>
                </a:solidFill>
                <a:effectLst/>
                <a:latin typeface="Intel Clear"/>
                <a:ea typeface="+mn-ea"/>
                <a:cs typeface="+mn-cs"/>
              </a:rPr>
              <a:t>Traditional debugging techniques often involve using an external pattern generator to exercise the logic and a logic analyzer to study the output waveforms during runtime. The In-System Sources and Probes Editor in the </a:t>
            </a:r>
            <a:r>
              <a:rPr lang="en-US" sz="1200" kern="1200" dirty="0" err="1">
                <a:solidFill>
                  <a:schemeClr val="tx1"/>
                </a:solidFill>
                <a:effectLst/>
                <a:latin typeface="Intel Clear"/>
                <a:ea typeface="+mn-ea"/>
                <a:cs typeface="+mn-cs"/>
              </a:rPr>
              <a:t>Quartus</a:t>
            </a:r>
            <a:r>
              <a:rPr lang="en-US" sz="1200" kern="1200" dirty="0">
                <a:solidFill>
                  <a:schemeClr val="tx1"/>
                </a:solidFill>
                <a:effectLst/>
                <a:latin typeface="Intel Clear"/>
                <a:ea typeface="+mn-ea"/>
                <a:cs typeface="+mn-cs"/>
              </a:rPr>
              <a:t> software extends the portfolio of verification tools, and allows you to easily control any internal signal and provides you with a completely dynamic </a:t>
            </a:r>
            <a:r>
              <a:rPr lang="en-US" sz="1200" kern="1200">
                <a:solidFill>
                  <a:schemeClr val="tx1"/>
                </a:solidFill>
                <a:effectLst/>
                <a:latin typeface="Intel Clear"/>
                <a:ea typeface="+mn-ea"/>
                <a:cs typeface="+mn-cs"/>
              </a:rPr>
              <a:t>debugging</a:t>
            </a:r>
            <a:r>
              <a:rPr lang="en-US" sz="1200" kern="1200" baseline="0">
                <a:solidFill>
                  <a:schemeClr val="tx1"/>
                </a:solidFill>
                <a:effectLst/>
                <a:latin typeface="Intel Clear"/>
                <a:ea typeface="+mn-ea"/>
                <a:cs typeface="+mn-cs"/>
              </a:rPr>
              <a:t> environment</a:t>
            </a:r>
            <a:r>
              <a:rPr lang="en-US" baseline="0"/>
              <a:t>. </a:t>
            </a:r>
            <a:r>
              <a:rPr lang="en-US" baseline="0" dirty="0"/>
              <a:t>The editor consists of a probe function and interface to control the instances running at the time. Also, each instance can drive and toggle up to 512 signals and </a:t>
            </a:r>
            <a:r>
              <a:rPr lang="en-US" baseline="0" dirty="0" err="1"/>
              <a:t>upto</a:t>
            </a:r>
            <a:r>
              <a:rPr lang="en-US" baseline="0" dirty="0"/>
              <a:t> 128 instances of ISSP  can be created.  ISSP can be found in the IP catalog of </a:t>
            </a:r>
            <a:r>
              <a:rPr lang="en-US" baseline="0" dirty="0" err="1"/>
              <a:t>Quartus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416149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65021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377949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look into some example use cases of ISSP for debugging. We can use ISSP to prototype a front panel with virtual buttons for a FPGA design. We can use ISSP to monitor results of changing design constants as well as for extensive </a:t>
            </a:r>
            <a:r>
              <a:rPr lang="en-US" baseline="0" dirty="0" err="1"/>
              <a:t>tcl</a:t>
            </a:r>
            <a:r>
              <a:rPr lang="en-US" baseline="0" dirty="0"/>
              <a:t> scripting support to create custom automated design control interfaces. These are only a few examples where ISSP can be used.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288288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18</a:t>
            </a:fld>
            <a:endParaRPr lang="en-US" dirty="0"/>
          </a:p>
        </p:txBody>
      </p:sp>
    </p:spTree>
    <p:extLst>
      <p:ext uri="{BB962C8B-B14F-4D97-AF65-F5344CB8AC3E}">
        <p14:creationId xmlns:p14="http://schemas.microsoft.com/office/powerpoint/2010/main" val="325762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79865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96567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course is to familiarize</a:t>
            </a:r>
            <a:r>
              <a:rPr lang="en-US" baseline="0" dirty="0"/>
              <a:t> students with various debugging tools available in </a:t>
            </a:r>
            <a:r>
              <a:rPr lang="en-US" baseline="0" dirty="0" err="1"/>
              <a:t>Quartus</a:t>
            </a:r>
            <a:r>
              <a:rPr lang="en-US" baseline="0" dirty="0"/>
              <a:t> by giving an introduction on how to use those tools. Further, try to understand which type of tool would be used to debug which designs. After completion of the labs, the student will be able to use </a:t>
            </a:r>
            <a:r>
              <a:rPr lang="en-US" baseline="0" dirty="0" err="1"/>
              <a:t>Modelsim</a:t>
            </a:r>
            <a:r>
              <a:rPr lang="en-US" baseline="0" dirty="0"/>
              <a:t>, have basic knowledge of signal tap , in-system signals and probe and System Console.</a:t>
            </a:r>
            <a:br>
              <a:rPr lang="en-US" baseline="0" dirty="0"/>
            </a:br>
            <a:r>
              <a:rPr lang="en-US" baseline="0" dirty="0"/>
              <a:t>We will start with Simulation Debugging Tool – </a:t>
            </a:r>
            <a:r>
              <a:rPr lang="en-US" baseline="0" dirty="0" err="1"/>
              <a:t>Modelsim</a:t>
            </a:r>
            <a:r>
              <a:rPr lang="en-US" baseline="0" dirty="0"/>
              <a:t> , move on to ISSP and Signal Tap and end with system Console</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1855270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Tap Logic Analyzer is a logic analyzer made of available resources inside the FPGA</a:t>
            </a:r>
          </a:p>
          <a:p>
            <a:r>
              <a:rPr lang="en-US" dirty="0"/>
              <a:t>It uses available logic elements to implement the Logic Analyzer. It</a:t>
            </a:r>
            <a:r>
              <a:rPr lang="en-US" baseline="0" dirty="0"/>
              <a:t> s</a:t>
            </a:r>
            <a:r>
              <a:rPr lang="en-US" dirty="0"/>
              <a:t>amples on-chip signals on the rising edge of a specified clock signal and views captured data through the standard JTAG connection typically used for programming the device.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230296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why debugging with signal tap is helpful is because it taps into signals buried deep into</a:t>
            </a:r>
            <a:r>
              <a:rPr lang="en-US" baseline="0" dirty="0"/>
              <a:t> the design. Also, you do not need to route or </a:t>
            </a:r>
            <a:r>
              <a:rPr lang="en-US" baseline="0" dirty="0" err="1"/>
              <a:t>unasssign</a:t>
            </a:r>
            <a:r>
              <a:rPr lang="en-US" baseline="0" dirty="0"/>
              <a:t> I/</a:t>
            </a:r>
            <a:r>
              <a:rPr lang="en-US" baseline="0" dirty="0" err="1"/>
              <a:t>Os</a:t>
            </a:r>
            <a:r>
              <a:rPr lang="en-US" baseline="0" dirty="0"/>
              <a:t>. It is </a:t>
            </a:r>
            <a:r>
              <a:rPr lang="en-US" baseline="0" dirty="0" err="1"/>
              <a:t>freee</a:t>
            </a:r>
            <a:r>
              <a:rPr lang="en-US" baseline="0" dirty="0"/>
              <a:t> with all versions of </a:t>
            </a:r>
            <a:r>
              <a:rPr lang="en-US" baseline="0" dirty="0" err="1"/>
              <a:t>Quartus</a:t>
            </a:r>
            <a:r>
              <a:rPr lang="en-US" baseline="0" dirty="0"/>
              <a:t> and to tap new signals on the same board, you just have to recompile the design – no </a:t>
            </a:r>
            <a:r>
              <a:rPr lang="en-US" baseline="0" dirty="0" err="1"/>
              <a:t>respin</a:t>
            </a:r>
            <a:r>
              <a:rPr lang="en-US" baseline="0" dirty="0"/>
              <a:t> needed. But, there are a few cons to signal tap as well. You can only perform functional debug, any timing delays inherent in the design will not appear in the sampled data as data is only sampled at rising edge of clock. Another drawback is that you need additional device resources because signal tap uses those resources to function. Also, you need a JTAG connection for your debugging. But, all-in-all signal tap is a very useful tool for debugging.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134575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logic Analyzer is created in the logic device using unused logic elements</a:t>
            </a:r>
            <a:r>
              <a:rPr lang="en-US" baseline="0" dirty="0"/>
              <a:t> and memory blocks. To illustrate how it is implemented, here is an FPGA device programmed with a design. Multiple instances of the signal tap are added to the design each with its own buffer for storing captured data. Each instance is configured to tap desired signal nodes for monitoring or to define trigger conditions. JTAG is used to program the device and for controlling operations for signal tap instances after device programming.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23</a:t>
            </a:fld>
            <a:endParaRPr lang="en-US" dirty="0"/>
          </a:p>
        </p:txBody>
      </p:sp>
    </p:spTree>
    <p:extLst>
      <p:ext uri="{BB962C8B-B14F-4D97-AF65-F5344CB8AC3E}">
        <p14:creationId xmlns:p14="http://schemas.microsoft.com/office/powerpoint/2010/main" val="1268778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how signal</a:t>
            </a:r>
            <a:r>
              <a:rPr lang="en-US" baseline="0" dirty="0"/>
              <a:t> tap logic analyzer works. We now look at how to instantiate the signal tap analyzer. There are two ways to do the same. First is to create a signal tap file using a new file option. It is the easiest way to use signal tap. Second is to create an HDL code source file using the IP Catalog and IP Parameter editor. The IP core is called Altera </a:t>
            </a:r>
            <a:r>
              <a:rPr lang="en-US" baseline="0" dirty="0" err="1"/>
              <a:t>SignalTap</a:t>
            </a:r>
            <a:r>
              <a:rPr lang="en-US" baseline="0" dirty="0"/>
              <a:t> II logic Analyzer. This allows you to adjust all the basic parameters needed to create a single signal tap instance. The ELA implement in this manner can be controlled from command line or by creating a related signal tap file. This training focuses on signal tap usage by creating a .</a:t>
            </a:r>
            <a:r>
              <a:rPr lang="en-US" baseline="0" dirty="0" err="1"/>
              <a:t>stp</a:t>
            </a:r>
            <a:r>
              <a:rPr lang="en-US" baseline="0" dirty="0"/>
              <a:t> file as it is the easiest way to use signal tap.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24</a:t>
            </a:fld>
            <a:endParaRPr lang="en-US" dirty="0"/>
          </a:p>
        </p:txBody>
      </p:sp>
    </p:spTree>
    <p:extLst>
      <p:ext uri="{BB962C8B-B14F-4D97-AF65-F5344CB8AC3E}">
        <p14:creationId xmlns:p14="http://schemas.microsoft.com/office/powerpoint/2010/main" val="923770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25</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The main signal</a:t>
            </a:r>
            <a:r>
              <a:rPr lang="en-US" sz="1200" baseline="0" dirty="0">
                <a:latin typeface="Arial" charset="0"/>
                <a:ea typeface="ＭＳ Ｐゴシック" pitchFamily="-65" charset="-128"/>
              </a:rPr>
              <a:t> tap window has various panes for different functions. Each pane has different settings and configuration options. Instance manager includes number of controls to work with individual or multiple instances. The highlighted instance is the active instance and all the changes only affect the current instances. To create new instances right click the instance and click on create instance. You can rename instance by right click the instance. For each instance the instance manager displays the current status of the instance as well as estimate of the resource used by the instance. Once, the signal tap starts running the status of the instance will change.</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2744643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26</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JTAG Chain configuration is a built</a:t>
            </a:r>
            <a:r>
              <a:rPr lang="en-US" sz="1200" baseline="0" dirty="0">
                <a:latin typeface="Arial" charset="0"/>
                <a:ea typeface="ＭＳ Ｐゴシック" pitchFamily="-65" charset="-128"/>
              </a:rPr>
              <a:t> in programmer present in the signal tap editor window for programming the file onto the board. It scans the JTAG chain and identifies the available devices and finds the device for programming.</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655745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27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The nodes</a:t>
            </a:r>
            <a:r>
              <a:rPr lang="en-US" sz="1200" baseline="0" dirty="0">
                <a:latin typeface="Arial" charset="0"/>
                <a:ea typeface="ＭＳ Ｐゴシック" pitchFamily="-65" charset="-128"/>
              </a:rPr>
              <a:t> list on the setup tab is used to select signals from design for monitoring or triggering as well as constructing trigger conditions. Custom groups can be created to  group similar signals.</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370353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28</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pitchFamily="-65" charset="-128"/>
              </a:rPr>
              <a:t>To</a:t>
            </a:r>
          </a:p>
        </p:txBody>
      </p:sp>
    </p:spTree>
    <p:extLst>
      <p:ext uri="{BB962C8B-B14F-4D97-AF65-F5344CB8AC3E}">
        <p14:creationId xmlns:p14="http://schemas.microsoft.com/office/powerpoint/2010/main" val="900700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29</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Once</a:t>
            </a:r>
            <a:r>
              <a:rPr lang="en-US" sz="1200" baseline="0" dirty="0">
                <a:latin typeface="Arial" charset="0"/>
                <a:ea typeface="ＭＳ Ｐゴシック" pitchFamily="-65" charset="-128"/>
              </a:rPr>
              <a:t> nodes are added to the node list, there are many options for </a:t>
            </a:r>
            <a:r>
              <a:rPr lang="en-US" sz="1200" dirty="0">
                <a:latin typeface="Arial" charset="0"/>
                <a:ea typeface="ＭＳ Ｐゴシック" pitchFamily="-65" charset="-128"/>
              </a:rPr>
              <a:t>trigger conditions. For basic trigger conditions, you can choose from Basic AND, Basic OR,</a:t>
            </a:r>
            <a:r>
              <a:rPr lang="en-US" sz="1200" baseline="0" dirty="0">
                <a:latin typeface="Arial" charset="0"/>
                <a:ea typeface="ＭＳ Ｐゴシック" pitchFamily="-65" charset="-128"/>
              </a:rPr>
              <a:t> Comparison or Advanced. For example, Basic AND will just </a:t>
            </a:r>
            <a:r>
              <a:rPr lang="en-US" sz="1200" baseline="0" dirty="0" err="1">
                <a:latin typeface="Arial" charset="0"/>
                <a:ea typeface="ＭＳ Ｐゴシック" pitchFamily="-65" charset="-128"/>
              </a:rPr>
              <a:t>boolean</a:t>
            </a:r>
            <a:r>
              <a:rPr lang="en-US" sz="1200" baseline="0" dirty="0">
                <a:latin typeface="Arial" charset="0"/>
                <a:ea typeface="ＭＳ Ｐゴシック" pitchFamily="-65" charset="-128"/>
              </a:rPr>
              <a:t> and all the specified trigger conditions.</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118516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30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To set a trigger condition for each node.</a:t>
            </a:r>
            <a:r>
              <a:rPr lang="en-US" sz="1200" baseline="0" dirty="0">
                <a:latin typeface="Arial" charset="0"/>
                <a:ea typeface="ＭＳ Ｐゴシック" pitchFamily="-65" charset="-128"/>
              </a:rPr>
              <a:t> There are various levels it can be set at, like don’t care, low, falling edge, 1 0 etc. </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190119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79155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31</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Signal Tap also offers</a:t>
            </a:r>
            <a:r>
              <a:rPr lang="en-US" sz="1200" baseline="0" dirty="0">
                <a:latin typeface="Arial" charset="0"/>
                <a:ea typeface="ＭＳ Ｐゴシック" pitchFamily="-65" charset="-128"/>
              </a:rPr>
              <a:t> advanced trigger conditions and its control. In the signal configuration tab, you can choose the number of trigger conditions, trigger in/out options and trigger position.</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1517410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1BC123F7-769E-4AB2-9F65-FDF2A43D9FF2}" type="slidenum">
              <a:rPr lang="en-US"/>
              <a:pPr/>
              <a:t>32</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sz="1200" dirty="0">
                <a:latin typeface="Arial" charset="0"/>
                <a:ea typeface="ＭＳ Ｐゴシック" pitchFamily="-65" charset="-128"/>
              </a:rPr>
              <a:t>Once, the analysis</a:t>
            </a:r>
            <a:r>
              <a:rPr lang="en-US" sz="1200" baseline="0" dirty="0">
                <a:latin typeface="Arial" charset="0"/>
                <a:ea typeface="ＭＳ Ｐゴシック" pitchFamily="-65" charset="-128"/>
              </a:rPr>
              <a:t> is run you can use the setup window to view the configuration of nodes and trigger conditions. The data tab shows the acquired signal information. </a:t>
            </a:r>
            <a:endParaRPr lang="en-US" sz="1200" dirty="0">
              <a:latin typeface="Arial" charset="0"/>
              <a:ea typeface="ＭＳ Ｐゴシック" pitchFamily="-65" charset="-128"/>
            </a:endParaRPr>
          </a:p>
        </p:txBody>
      </p:sp>
    </p:spTree>
    <p:extLst>
      <p:ext uri="{BB962C8B-B14F-4D97-AF65-F5344CB8AC3E}">
        <p14:creationId xmlns:p14="http://schemas.microsoft.com/office/powerpoint/2010/main" val="160764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33</a:t>
            </a:fld>
            <a:endParaRPr lang="en-US" dirty="0"/>
          </a:p>
        </p:txBody>
      </p:sp>
    </p:spTree>
    <p:extLst>
      <p:ext uri="{BB962C8B-B14F-4D97-AF65-F5344CB8AC3E}">
        <p14:creationId xmlns:p14="http://schemas.microsoft.com/office/powerpoint/2010/main" val="312222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would you use simulations for debugging? There are a lot of pros for using simulation for debugging. Firstly, d</a:t>
            </a:r>
            <a:r>
              <a:rPr lang="en-US" dirty="0"/>
              <a:t>esign simulations are able to include wide range of analyses that virtually test behavior of a product under various operating and environmental conditions. As opposed to trial-and-error, a smart simulation process allows targeted implementation of design choices in various stages of the development cycle. </a:t>
            </a:r>
          </a:p>
          <a:p>
            <a:r>
              <a:rPr lang="en-US" dirty="0"/>
              <a:t>This drastically reduces the need for recurrent, time-consuming testing on expensive physical prototypes, and subsequently shortens the total development time. </a:t>
            </a:r>
            <a:r>
              <a:rPr lang="en-US" baseline="0" dirty="0"/>
              <a:t> </a:t>
            </a:r>
            <a:r>
              <a:rPr lang="en-US" dirty="0"/>
              <a:t>An effective design simulation process helps companies reduce development costs and bring innovative products to the market faster than the competition.</a:t>
            </a:r>
            <a:r>
              <a:rPr lang="en-US" baseline="0" dirty="0"/>
              <a:t> Also, simulations may pr</a:t>
            </a:r>
            <a:r>
              <a:rPr lang="en-US" dirty="0"/>
              <a:t>ovide results through simulation models which are hard or even impossible to measure on physical prototypes.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dirty="0"/>
          </a:p>
        </p:txBody>
      </p:sp>
    </p:spTree>
    <p:extLst>
      <p:ext uri="{BB962C8B-B14F-4D97-AF65-F5344CB8AC3E}">
        <p14:creationId xmlns:p14="http://schemas.microsoft.com/office/powerpoint/2010/main" val="196241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a:t>
            </a:fld>
            <a:endParaRPr lang="en-US" dirty="0"/>
          </a:p>
        </p:txBody>
      </p:sp>
    </p:spTree>
    <p:extLst>
      <p:ext uri="{BB962C8B-B14F-4D97-AF65-F5344CB8AC3E}">
        <p14:creationId xmlns:p14="http://schemas.microsoft.com/office/powerpoint/2010/main" val="321751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86037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simulation debugging, we use the </a:t>
            </a:r>
            <a:r>
              <a:rPr lang="en-US" dirty="0" err="1"/>
              <a:t>Modelsim</a:t>
            </a:r>
            <a:r>
              <a:rPr lang="en-US" dirty="0"/>
              <a:t> Software.</a:t>
            </a:r>
            <a:r>
              <a:rPr lang="en-US" baseline="0" dirty="0"/>
              <a:t> </a:t>
            </a:r>
            <a:r>
              <a:rPr lang="en-US" baseline="0" dirty="0" err="1"/>
              <a:t>Modelsim</a:t>
            </a:r>
            <a:r>
              <a:rPr lang="en-US" baseline="0" dirty="0"/>
              <a:t> is a multi-language HDL Simulation environment that can be used independently or </a:t>
            </a:r>
            <a:r>
              <a:rPr lang="en-US" baseline="0" dirty="0" err="1"/>
              <a:t>Quartus</a:t>
            </a:r>
            <a:r>
              <a:rPr lang="en-US" baseline="0" dirty="0"/>
              <a:t> can help create libraries and link the designs to </a:t>
            </a:r>
            <a:r>
              <a:rPr lang="en-US" baseline="0" dirty="0" err="1"/>
              <a:t>ModelSim</a:t>
            </a:r>
            <a:r>
              <a:rPr lang="en-US" baseline="0" dirty="0"/>
              <a:t>. </a:t>
            </a:r>
            <a:br>
              <a:rPr lang="en-US" baseline="0" dirty="0"/>
            </a:br>
            <a:r>
              <a:rPr lang="en-US" baseline="0" dirty="0"/>
              <a:t>For designs, proper functionality and timing is important to ensure success and </a:t>
            </a:r>
            <a:r>
              <a:rPr lang="en-US" baseline="0" dirty="0" err="1"/>
              <a:t>ModelSim</a:t>
            </a:r>
            <a:r>
              <a:rPr lang="en-US" baseline="0" dirty="0"/>
              <a:t> software simplifies it.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1572917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that a design operates correctly we use simulation, which is a process of testing the design by applying inputs to a circuit and observing its behavior. The output of a simulation is a set of waveforms that show how a circuit behaves based on a given sequence of inputs. For using </a:t>
            </a:r>
            <a:r>
              <a:rPr lang="en-US" dirty="0" err="1"/>
              <a:t>ModelSim</a:t>
            </a:r>
            <a:r>
              <a:rPr lang="en-US" dirty="0"/>
              <a:t> from </a:t>
            </a:r>
            <a:r>
              <a:rPr lang="en-US" dirty="0" err="1"/>
              <a:t>Quartus</a:t>
            </a:r>
            <a:r>
              <a:rPr lang="en-US" dirty="0"/>
              <a:t>, we first</a:t>
            </a:r>
            <a:r>
              <a:rPr lang="en-US" baseline="0" dirty="0"/>
              <a:t> create a project and compile the design in </a:t>
            </a:r>
            <a:r>
              <a:rPr lang="en-US" baseline="0" dirty="0" err="1"/>
              <a:t>Quartus</a:t>
            </a:r>
            <a:r>
              <a:rPr lang="en-US" baseline="0" dirty="0"/>
              <a:t> itself. Then use the </a:t>
            </a:r>
            <a:r>
              <a:rPr lang="en-US" baseline="0" dirty="0" err="1"/>
              <a:t>modelsim</a:t>
            </a:r>
            <a:r>
              <a:rPr lang="en-US" baseline="0" dirty="0"/>
              <a:t> tool for simulation debugging for the design. If the design is not working as required, we go back and fix the design and reiterate the steps until the design is functioning properly.</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311648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ModelSIM</a:t>
            </a:r>
            <a:r>
              <a:rPr lang="en-US" dirty="0"/>
              <a:t> GUI. //DEMO</a:t>
            </a:r>
          </a:p>
          <a:p>
            <a:r>
              <a:rPr lang="en-US" dirty="0"/>
              <a:t>When </a:t>
            </a:r>
            <a:r>
              <a:rPr lang="en-US" dirty="0" err="1"/>
              <a:t>Modelsim</a:t>
            </a:r>
            <a:r>
              <a:rPr lang="en-US" dirty="0"/>
              <a:t> opens up, you will see all these windows. Each window</a:t>
            </a:r>
            <a:r>
              <a:rPr lang="en-US" baseline="0" dirty="0"/>
              <a:t> has a different use. Transcript window allows you to write commands to run/stop simulations/ load designs. Simulation objects window allows you to view all different objects defined in the design. The files windows allows you to view </a:t>
            </a:r>
            <a:r>
              <a:rPr lang="en-US" baseline="0" dirty="0" err="1"/>
              <a:t>Testbench</a:t>
            </a:r>
            <a:r>
              <a:rPr lang="en-US" baseline="0" dirty="0"/>
              <a:t> and all the design files. </a:t>
            </a:r>
            <a:endParaRPr lang="en-US" dirty="0"/>
          </a:p>
          <a:p>
            <a:r>
              <a:rPr lang="en-US" dirty="0"/>
              <a:t>Different</a:t>
            </a:r>
            <a:r>
              <a:rPr lang="en-US" baseline="0" dirty="0"/>
              <a:t> windows – transcript, files, simulation objects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1008744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14748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29BD3633-7A79-4899-981C-57CF7336BC8A}" type="slidenum">
              <a:rPr lang="en-US" smtClean="0"/>
              <a:pPr>
                <a:defRPr/>
              </a:pPr>
              <a:t>‹#›</a:t>
            </a:fld>
            <a:endParaRPr lang="en-US" dirty="0"/>
          </a:p>
        </p:txBody>
      </p:sp>
      <p:sp>
        <p:nvSpPr>
          <p:cNvPr id="5" name="Content Placeholder 4"/>
          <p:cNvSpPr>
            <a:spLocks noGrp="1"/>
          </p:cNvSpPr>
          <p:nvPr>
            <p:ph sz="quarter" idx="11"/>
          </p:nvPr>
        </p:nvSpPr>
        <p:spPr>
          <a:xfrm>
            <a:off x="411480" y="951546"/>
            <a:ext cx="8503920" cy="37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54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1" r:id="rId18"/>
    <p:sldLayoutId id="214748368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tags" Target="../tags/tag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7.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tags" Target="../tags/tag9.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tags" Target="../tags/tag11.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tags" Target="../tags/tag15.xml"/><Relationship Id="rId5" Type="http://schemas.openxmlformats.org/officeDocument/2006/relationships/image" Target="../media/image23.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9.xml"/><Relationship Id="rId1" Type="http://schemas.openxmlformats.org/officeDocument/2006/relationships/tags" Target="../tags/tag1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5765" y="2052965"/>
            <a:ext cx="8212886" cy="1102519"/>
          </a:xfrm>
        </p:spPr>
        <p:txBody>
          <a:bodyPr/>
          <a:lstStyle/>
          <a:p>
            <a:br>
              <a:rPr lang="en-US" sz="4800" dirty="0"/>
            </a:br>
            <a:br>
              <a:rPr lang="en-US" sz="4800" dirty="0"/>
            </a:br>
            <a:br>
              <a:rPr lang="en-US" sz="4800" dirty="0"/>
            </a:br>
            <a:br>
              <a:rPr lang="en-US" sz="4800" dirty="0"/>
            </a:br>
            <a:br>
              <a:rPr lang="en-US" sz="4800" dirty="0"/>
            </a:br>
            <a:br>
              <a:rPr lang="en-US" sz="4800" dirty="0"/>
            </a:br>
            <a:br>
              <a:rPr lang="en-US" sz="4800" dirty="0"/>
            </a:br>
            <a:r>
              <a:rPr lang="en-US" sz="4800" dirty="0"/>
              <a:t>Introduction to  FPGA Simulation and Debug</a:t>
            </a:r>
            <a:endParaRPr lang="en-US" sz="4800" dirty="0">
              <a:solidFill>
                <a:schemeClr val="bg1">
                  <a:alpha val="90000"/>
                </a:schemeClr>
              </a:solidFill>
            </a:endParaRPr>
          </a:p>
        </p:txBody>
      </p:sp>
    </p:spTree>
    <p:extLst>
      <p:ext uri="{BB962C8B-B14F-4D97-AF65-F5344CB8AC3E}">
        <p14:creationId xmlns:p14="http://schemas.microsoft.com/office/powerpoint/2010/main" val="231009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a:solidFill>
                  <a:schemeClr val="bg1">
                    <a:alpha val="90000"/>
                  </a:schemeClr>
                </a:solidFill>
              </a:rPr>
              <a:t>Lab Exercise 1: MODELSIM</a:t>
            </a:r>
          </a:p>
        </p:txBody>
      </p:sp>
    </p:spTree>
    <p:extLst>
      <p:ext uri="{BB962C8B-B14F-4D97-AF65-F5344CB8AC3E}">
        <p14:creationId xmlns:p14="http://schemas.microsoft.com/office/powerpoint/2010/main" val="9528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IN-System Sources and probes (</a:t>
            </a:r>
            <a:r>
              <a:rPr lang="en-US" dirty="0" err="1"/>
              <a:t>issp</a:t>
            </a:r>
            <a:r>
              <a:rPr lang="en-US" dirty="0"/>
              <a:t>)</a:t>
            </a:r>
          </a:p>
        </p:txBody>
      </p:sp>
    </p:spTree>
    <p:extLst>
      <p:ext uri="{BB962C8B-B14F-4D97-AF65-F5344CB8AC3E}">
        <p14:creationId xmlns:p14="http://schemas.microsoft.com/office/powerpoint/2010/main" val="189031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96F9D2-E9FC-4226-80A0-12CB4380E530}"/>
              </a:ext>
            </a:extLst>
          </p:cNvPr>
          <p:cNvSpPr>
            <a:spLocks noGrp="1"/>
          </p:cNvSpPr>
          <p:nvPr>
            <p:ph type="sldNum" sz="quarter" idx="12"/>
          </p:nvPr>
        </p:nvSpPr>
        <p:spPr/>
        <p:txBody>
          <a:bodyPr/>
          <a:lstStyle/>
          <a:p>
            <a:fld id="{EE2556C5-CE8C-6547-B838-EA80C61A4AF7}" type="slidenum">
              <a:rPr lang="en-US" smtClean="0"/>
              <a:pPr/>
              <a:t>12</a:t>
            </a:fld>
            <a:endParaRPr lang="en-US" dirty="0"/>
          </a:p>
        </p:txBody>
      </p:sp>
      <p:sp>
        <p:nvSpPr>
          <p:cNvPr id="3" name="Content Placeholder 2">
            <a:extLst>
              <a:ext uri="{FF2B5EF4-FFF2-40B4-BE49-F238E27FC236}">
                <a16:creationId xmlns:a16="http://schemas.microsoft.com/office/drawing/2014/main" id="{0D03D098-6A89-41F3-8428-60457DD1A4F4}"/>
              </a:ext>
            </a:extLst>
          </p:cNvPr>
          <p:cNvSpPr>
            <a:spLocks noGrp="1"/>
          </p:cNvSpPr>
          <p:nvPr>
            <p:ph sz="half" idx="1"/>
          </p:nvPr>
        </p:nvSpPr>
        <p:spPr>
          <a:xfrm>
            <a:off x="455613" y="965580"/>
            <a:ext cx="8229600" cy="3425825"/>
          </a:xfrm>
        </p:spPr>
        <p:txBody>
          <a:bodyPr/>
          <a:lstStyle/>
          <a:p>
            <a:r>
              <a:rPr lang="en-US" dirty="0"/>
              <a:t>+ Quickly set signals to constants: pins or internal nodes</a:t>
            </a:r>
          </a:p>
          <a:p>
            <a:r>
              <a:rPr lang="en-US" dirty="0"/>
              <a:t>+ Easily monitor signals – non-triggered continuous display</a:t>
            </a:r>
          </a:p>
          <a:p>
            <a:r>
              <a:rPr lang="en-US" dirty="0"/>
              <a:t>+ Works on actual hardware</a:t>
            </a:r>
          </a:p>
          <a:p>
            <a:r>
              <a:rPr lang="en-US" dirty="0"/>
              <a:t>- Not triggered – might miss activity</a:t>
            </a:r>
          </a:p>
        </p:txBody>
      </p:sp>
      <p:sp>
        <p:nvSpPr>
          <p:cNvPr id="5" name="Title 4">
            <a:extLst>
              <a:ext uri="{FF2B5EF4-FFF2-40B4-BE49-F238E27FC236}">
                <a16:creationId xmlns:a16="http://schemas.microsoft.com/office/drawing/2014/main" id="{743E5C09-EF01-4139-B3EB-CE45C5E5A5C2}"/>
              </a:ext>
            </a:extLst>
          </p:cNvPr>
          <p:cNvSpPr>
            <a:spLocks noGrp="1"/>
          </p:cNvSpPr>
          <p:nvPr>
            <p:ph type="title"/>
          </p:nvPr>
        </p:nvSpPr>
        <p:spPr/>
        <p:txBody>
          <a:bodyPr/>
          <a:lstStyle/>
          <a:p>
            <a:r>
              <a:rPr lang="en-US" dirty="0"/>
              <a:t>Why ISSP</a:t>
            </a:r>
          </a:p>
        </p:txBody>
      </p:sp>
    </p:spTree>
    <p:extLst>
      <p:ext uri="{BB962C8B-B14F-4D97-AF65-F5344CB8AC3E}">
        <p14:creationId xmlns:p14="http://schemas.microsoft.com/office/powerpoint/2010/main" val="196696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13</a:t>
            </a:fld>
            <a:endParaRPr lang="en-US" dirty="0"/>
          </a:p>
        </p:txBody>
      </p:sp>
      <p:sp>
        <p:nvSpPr>
          <p:cNvPr id="5" name="Content Placeholder 4"/>
          <p:cNvSpPr>
            <a:spLocks noGrp="1"/>
          </p:cNvSpPr>
          <p:nvPr>
            <p:ph sz="half" idx="1"/>
          </p:nvPr>
        </p:nvSpPr>
        <p:spPr>
          <a:xfrm>
            <a:off x="455613" y="982194"/>
            <a:ext cx="4779775" cy="3425825"/>
          </a:xfrm>
        </p:spPr>
        <p:txBody>
          <a:bodyPr/>
          <a:lstStyle/>
          <a:p>
            <a:r>
              <a:rPr lang="en-US" dirty="0"/>
              <a:t>ISSP allows an easy way to drive and sample  signals in hardware and provides a dynamic debugging environment.</a:t>
            </a:r>
          </a:p>
          <a:p>
            <a:pPr marL="285750" indent="-285750">
              <a:buFont typeface="Wingdings" panose="05000000000000000000" pitchFamily="2" charset="2"/>
              <a:buChar char="§"/>
            </a:pPr>
            <a:r>
              <a:rPr lang="en-US" sz="1400" dirty="0">
                <a:solidFill>
                  <a:schemeClr val="tx2"/>
                </a:solidFill>
              </a:rPr>
              <a:t>ISSP Editor consists of a probe function and interface to control the instances during run time.</a:t>
            </a:r>
          </a:p>
          <a:p>
            <a:pPr marL="285750" indent="-285750">
              <a:buFont typeface="Wingdings" panose="05000000000000000000" pitchFamily="2" charset="2"/>
              <a:buChar char="§"/>
            </a:pPr>
            <a:r>
              <a:rPr lang="en-US" sz="1400" dirty="0">
                <a:solidFill>
                  <a:schemeClr val="tx2"/>
                </a:solidFill>
              </a:rPr>
              <a:t>It is operated over JTAG.</a:t>
            </a:r>
          </a:p>
          <a:p>
            <a:pPr marL="285750" indent="-285750">
              <a:buFont typeface="Wingdings" panose="05000000000000000000" pitchFamily="2" charset="2"/>
              <a:buChar char="§"/>
            </a:pPr>
            <a:r>
              <a:rPr lang="en-US" sz="1400" dirty="0">
                <a:solidFill>
                  <a:schemeClr val="tx2"/>
                </a:solidFill>
              </a:rPr>
              <a:t>Each instance can drive and toggle values up to 512 signals.</a:t>
            </a:r>
          </a:p>
          <a:p>
            <a:pPr marL="285750" indent="-285750">
              <a:buFont typeface="Wingdings" panose="05000000000000000000" pitchFamily="2" charset="2"/>
              <a:buChar char="§"/>
            </a:pPr>
            <a:r>
              <a:rPr lang="en-US" sz="1400" dirty="0">
                <a:solidFill>
                  <a:schemeClr val="tx2"/>
                </a:solidFill>
              </a:rPr>
              <a:t>Can create up to 128 instances of ISSP using IP Catalog</a:t>
            </a:r>
          </a:p>
          <a:p>
            <a:pPr marL="285750" indent="-285750">
              <a:buFont typeface="Wingdings" panose="05000000000000000000" pitchFamily="2" charset="2"/>
              <a:buChar char="§"/>
            </a:pPr>
            <a:endParaRPr lang="en-US" sz="1400" dirty="0">
              <a:solidFill>
                <a:schemeClr val="tx2"/>
              </a:solidFill>
            </a:endParaRPr>
          </a:p>
          <a:p>
            <a:br>
              <a:rPr lang="en-US" dirty="0">
                <a:solidFill>
                  <a:schemeClr val="tx2"/>
                </a:solidFill>
              </a:rPr>
            </a:br>
            <a:endParaRPr lang="en-US" dirty="0">
              <a:solidFill>
                <a:schemeClr val="tx2"/>
              </a:solidFill>
            </a:endParaRPr>
          </a:p>
        </p:txBody>
      </p:sp>
      <p:pic>
        <p:nvPicPr>
          <p:cNvPr id="7" name="Content Placeholder 6"/>
          <p:cNvPicPr>
            <a:picLocks noGrp="1" noChangeAspect="1"/>
          </p:cNvPicPr>
          <p:nvPr>
            <p:ph sz="half" idx="13"/>
          </p:nvPr>
        </p:nvPicPr>
        <p:blipFill rotWithShape="1">
          <a:blip r:embed="rId3"/>
          <a:srcRect l="38240" t="3776" r="49849" b="40955"/>
          <a:stretch/>
        </p:blipFill>
        <p:spPr>
          <a:xfrm>
            <a:off x="5532364" y="655723"/>
            <a:ext cx="2697236" cy="3910989"/>
          </a:xfrm>
          <a:prstGeom prst="rect">
            <a:avLst/>
          </a:prstGeom>
        </p:spPr>
      </p:pic>
      <p:sp>
        <p:nvSpPr>
          <p:cNvPr id="3" name="Title 2"/>
          <p:cNvSpPr>
            <a:spLocks noGrp="1"/>
          </p:cNvSpPr>
          <p:nvPr>
            <p:ph type="title"/>
          </p:nvPr>
        </p:nvSpPr>
        <p:spPr/>
        <p:txBody>
          <a:bodyPr/>
          <a:lstStyle/>
          <a:p>
            <a:r>
              <a:rPr lang="en-US" dirty="0"/>
              <a:t>In-System Sources and Probes</a:t>
            </a:r>
          </a:p>
        </p:txBody>
      </p:sp>
      <p:sp>
        <p:nvSpPr>
          <p:cNvPr id="8" name="Flowchart: Process 7"/>
          <p:cNvSpPr/>
          <p:nvPr/>
        </p:nvSpPr>
        <p:spPr>
          <a:xfrm>
            <a:off x="6050943" y="1987826"/>
            <a:ext cx="1940118" cy="230588"/>
          </a:xfrm>
          <a:prstGeom prst="flowChartProcess">
            <a:avLst/>
          </a:prstGeom>
          <a:no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48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958B9-6380-4907-B910-4F4D77AD87C9}"/>
              </a:ext>
            </a:extLst>
          </p:cNvPr>
          <p:cNvSpPr>
            <a:spLocks noGrp="1"/>
          </p:cNvSpPr>
          <p:nvPr>
            <p:ph type="sldNum" sz="quarter" idx="12"/>
          </p:nvPr>
        </p:nvSpPr>
        <p:spPr/>
        <p:txBody>
          <a:bodyPr/>
          <a:lstStyle/>
          <a:p>
            <a:fld id="{EE2556C5-CE8C-6547-B838-EA80C61A4AF7}" type="slidenum">
              <a:rPr lang="en-US" smtClean="0"/>
              <a:pPr/>
              <a:t>14</a:t>
            </a:fld>
            <a:endParaRPr lang="en-US" dirty="0"/>
          </a:p>
        </p:txBody>
      </p:sp>
      <p:sp>
        <p:nvSpPr>
          <p:cNvPr id="3" name="Content Placeholder 2">
            <a:extLst>
              <a:ext uri="{FF2B5EF4-FFF2-40B4-BE49-F238E27FC236}">
                <a16:creationId xmlns:a16="http://schemas.microsoft.com/office/drawing/2014/main" id="{E99FA288-DA89-4922-B543-59B00996BC45}"/>
              </a:ext>
            </a:extLst>
          </p:cNvPr>
          <p:cNvSpPr>
            <a:spLocks noGrp="1"/>
          </p:cNvSpPr>
          <p:nvPr>
            <p:ph sz="half" idx="1"/>
          </p:nvPr>
        </p:nvSpPr>
        <p:spPr>
          <a:xfrm>
            <a:off x="455613" y="587748"/>
            <a:ext cx="8341752" cy="2012017"/>
          </a:xfrm>
        </p:spPr>
        <p:txBody>
          <a:bodyPr/>
          <a:lstStyle/>
          <a:p>
            <a:r>
              <a:rPr lang="en-US" sz="1600" dirty="0"/>
              <a:t>JTAG = JTAG is an industry standard for verifying designs and testing printed circuit boards after manufacture. JTAG implements standards for on-chip instrumentation in electronic design automation as a complementary tool to digital simulation.</a:t>
            </a:r>
          </a:p>
          <a:p>
            <a:pPr marL="285750" indent="-285750">
              <a:buFont typeface="Arial" panose="020B0604020202020204" pitchFamily="34" charset="0"/>
              <a:buChar char="•"/>
            </a:pPr>
            <a:r>
              <a:rPr lang="en-US" sz="1600" dirty="0"/>
              <a:t>	FPGAs use this bus as one of the means to configure the device and interface with internal structures in the device</a:t>
            </a:r>
          </a:p>
          <a:p>
            <a:r>
              <a:rPr lang="en-US" sz="1600" dirty="0"/>
              <a:t>Standard 4 or 5 wire bus – used in many digital electronic devices for test and device specific configuration</a:t>
            </a:r>
          </a:p>
        </p:txBody>
      </p:sp>
      <p:sp>
        <p:nvSpPr>
          <p:cNvPr id="5" name="Title 4">
            <a:extLst>
              <a:ext uri="{FF2B5EF4-FFF2-40B4-BE49-F238E27FC236}">
                <a16:creationId xmlns:a16="http://schemas.microsoft.com/office/drawing/2014/main" id="{85F8FB79-B9AB-47E3-9D7E-AB9FF4388B28}"/>
              </a:ext>
            </a:extLst>
          </p:cNvPr>
          <p:cNvSpPr>
            <a:spLocks noGrp="1"/>
          </p:cNvSpPr>
          <p:nvPr>
            <p:ph type="title"/>
          </p:nvPr>
        </p:nvSpPr>
        <p:spPr>
          <a:xfrm>
            <a:off x="455613" y="110197"/>
            <a:ext cx="8229600" cy="535262"/>
          </a:xfrm>
        </p:spPr>
        <p:txBody>
          <a:bodyPr/>
          <a:lstStyle/>
          <a:p>
            <a:r>
              <a:rPr lang="en-US" dirty="0"/>
              <a:t>What is JTAG - Joint Test Action Group (IEEE 1149)</a:t>
            </a:r>
            <a:br>
              <a:rPr lang="en-US" dirty="0"/>
            </a:br>
            <a:endParaRPr lang="en-US" dirty="0"/>
          </a:p>
        </p:txBody>
      </p:sp>
      <p:pic>
        <p:nvPicPr>
          <p:cNvPr id="6" name="Picture 5">
            <a:extLst>
              <a:ext uri="{FF2B5EF4-FFF2-40B4-BE49-F238E27FC236}">
                <a16:creationId xmlns:a16="http://schemas.microsoft.com/office/drawing/2014/main" id="{5F2C4429-AAC3-43C5-B00E-5B7BB5870463}"/>
              </a:ext>
            </a:extLst>
          </p:cNvPr>
          <p:cNvPicPr>
            <a:picLocks noChangeAspect="1"/>
          </p:cNvPicPr>
          <p:nvPr/>
        </p:nvPicPr>
        <p:blipFill>
          <a:blip r:embed="rId3"/>
          <a:stretch>
            <a:fillRect/>
          </a:stretch>
        </p:blipFill>
        <p:spPr>
          <a:xfrm>
            <a:off x="2216208" y="2696695"/>
            <a:ext cx="4820561" cy="2030761"/>
          </a:xfrm>
          <a:prstGeom prst="rect">
            <a:avLst/>
          </a:prstGeom>
        </p:spPr>
      </p:pic>
    </p:spTree>
    <p:extLst>
      <p:ext uri="{BB962C8B-B14F-4D97-AF65-F5344CB8AC3E}">
        <p14:creationId xmlns:p14="http://schemas.microsoft.com/office/powerpoint/2010/main" val="204893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B941BD8-4902-40EA-AED1-63722EE19399}"/>
              </a:ext>
            </a:extLst>
          </p:cNvPr>
          <p:cNvSpPr/>
          <p:nvPr/>
        </p:nvSpPr>
        <p:spPr>
          <a:xfrm>
            <a:off x="3311236" y="1073727"/>
            <a:ext cx="5036128" cy="3131128"/>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t>Development Kit with Integrated USB Blaster</a:t>
            </a:r>
          </a:p>
        </p:txBody>
      </p:sp>
      <p:sp>
        <p:nvSpPr>
          <p:cNvPr id="2" name="Slide Number Placeholder 1">
            <a:extLst>
              <a:ext uri="{FF2B5EF4-FFF2-40B4-BE49-F238E27FC236}">
                <a16:creationId xmlns:a16="http://schemas.microsoft.com/office/drawing/2014/main" id="{6F606D26-3546-4A00-A313-40C94A35471B}"/>
              </a:ext>
            </a:extLst>
          </p:cNvPr>
          <p:cNvSpPr>
            <a:spLocks noGrp="1"/>
          </p:cNvSpPr>
          <p:nvPr>
            <p:ph type="sldNum" sz="quarter" idx="12"/>
          </p:nvPr>
        </p:nvSpPr>
        <p:spPr/>
        <p:txBody>
          <a:bodyPr/>
          <a:lstStyle/>
          <a:p>
            <a:fld id="{EE2556C5-CE8C-6547-B838-EA80C61A4AF7}" type="slidenum">
              <a:rPr lang="en-US" smtClean="0"/>
              <a:pPr/>
              <a:t>15</a:t>
            </a:fld>
            <a:endParaRPr lang="en-US" dirty="0"/>
          </a:p>
        </p:txBody>
      </p:sp>
      <p:sp>
        <p:nvSpPr>
          <p:cNvPr id="5" name="Title 4">
            <a:extLst>
              <a:ext uri="{FF2B5EF4-FFF2-40B4-BE49-F238E27FC236}">
                <a16:creationId xmlns:a16="http://schemas.microsoft.com/office/drawing/2014/main" id="{7B4DD05A-87E7-4887-9B7A-05922161C099}"/>
              </a:ext>
            </a:extLst>
          </p:cNvPr>
          <p:cNvSpPr>
            <a:spLocks noGrp="1"/>
          </p:cNvSpPr>
          <p:nvPr>
            <p:ph type="title"/>
          </p:nvPr>
        </p:nvSpPr>
        <p:spPr/>
        <p:txBody>
          <a:bodyPr/>
          <a:lstStyle/>
          <a:p>
            <a:r>
              <a:rPr lang="en-US" dirty="0"/>
              <a:t>USB Blaster Bridge Circuit</a:t>
            </a:r>
          </a:p>
        </p:txBody>
      </p:sp>
      <p:sp>
        <p:nvSpPr>
          <p:cNvPr id="6" name="Rectangle 5">
            <a:extLst>
              <a:ext uri="{FF2B5EF4-FFF2-40B4-BE49-F238E27FC236}">
                <a16:creationId xmlns:a16="http://schemas.microsoft.com/office/drawing/2014/main" id="{9682B2BB-46C2-46BF-8CC6-B53A3A0AC8EB}"/>
              </a:ext>
            </a:extLst>
          </p:cNvPr>
          <p:cNvSpPr/>
          <p:nvPr/>
        </p:nvSpPr>
        <p:spPr>
          <a:xfrm>
            <a:off x="699247" y="1727200"/>
            <a:ext cx="1434353" cy="16196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Host PC</a:t>
            </a:r>
          </a:p>
        </p:txBody>
      </p:sp>
      <p:cxnSp>
        <p:nvCxnSpPr>
          <p:cNvPr id="8" name="Straight Connector 7">
            <a:extLst>
              <a:ext uri="{FF2B5EF4-FFF2-40B4-BE49-F238E27FC236}">
                <a16:creationId xmlns:a16="http://schemas.microsoft.com/office/drawing/2014/main" id="{A64FF288-A2E6-4092-8EF5-A5BFF3D1918C}"/>
              </a:ext>
            </a:extLst>
          </p:cNvPr>
          <p:cNvCxnSpPr>
            <a:cxnSpLocks/>
            <a:stCxn id="6" idx="3"/>
          </p:cNvCxnSpPr>
          <p:nvPr/>
        </p:nvCxnSpPr>
        <p:spPr>
          <a:xfrm>
            <a:off x="2133600" y="2537012"/>
            <a:ext cx="1311553" cy="12234"/>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3B57604E-73F8-478A-A795-E715D5286FF2}"/>
              </a:ext>
            </a:extLst>
          </p:cNvPr>
          <p:cNvSpPr/>
          <p:nvPr/>
        </p:nvSpPr>
        <p:spPr>
          <a:xfrm>
            <a:off x="4270833" y="1757082"/>
            <a:ext cx="1273124" cy="16196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USB to JTAG Bridge</a:t>
            </a:r>
          </a:p>
        </p:txBody>
      </p:sp>
      <p:sp>
        <p:nvSpPr>
          <p:cNvPr id="10" name="Rectangle 9">
            <a:extLst>
              <a:ext uri="{FF2B5EF4-FFF2-40B4-BE49-F238E27FC236}">
                <a16:creationId xmlns:a16="http://schemas.microsoft.com/office/drawing/2014/main" id="{8F42E425-79C8-44E2-9538-417738DD05CD}"/>
              </a:ext>
            </a:extLst>
          </p:cNvPr>
          <p:cNvSpPr/>
          <p:nvPr/>
        </p:nvSpPr>
        <p:spPr>
          <a:xfrm>
            <a:off x="6610112" y="1727200"/>
            <a:ext cx="1273124" cy="16196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FPGA</a:t>
            </a:r>
          </a:p>
        </p:txBody>
      </p:sp>
      <p:sp>
        <p:nvSpPr>
          <p:cNvPr id="11" name="TextBox 10">
            <a:extLst>
              <a:ext uri="{FF2B5EF4-FFF2-40B4-BE49-F238E27FC236}">
                <a16:creationId xmlns:a16="http://schemas.microsoft.com/office/drawing/2014/main" id="{69A22502-8326-47E4-8AC7-3CB161947760}"/>
              </a:ext>
            </a:extLst>
          </p:cNvPr>
          <p:cNvSpPr txBox="1"/>
          <p:nvPr/>
        </p:nvSpPr>
        <p:spPr>
          <a:xfrm>
            <a:off x="2798993" y="2382676"/>
            <a:ext cx="270908" cy="169277"/>
          </a:xfrm>
          <a:prstGeom prst="rect">
            <a:avLst/>
          </a:prstGeom>
          <a:noFill/>
        </p:spPr>
        <p:txBody>
          <a:bodyPr vert="horz" wrap="none" lIns="0" tIns="0" rIns="0" bIns="0" rtlCol="0">
            <a:spAutoFit/>
          </a:bodyPr>
          <a:lstStyle/>
          <a:p>
            <a:r>
              <a:rPr lang="en-US" sz="1100" dirty="0">
                <a:solidFill>
                  <a:srgbClr val="003C71"/>
                </a:solidFill>
              </a:rPr>
              <a:t>USB</a:t>
            </a:r>
          </a:p>
        </p:txBody>
      </p:sp>
      <p:cxnSp>
        <p:nvCxnSpPr>
          <p:cNvPr id="13" name="Straight Connector 12">
            <a:extLst>
              <a:ext uri="{FF2B5EF4-FFF2-40B4-BE49-F238E27FC236}">
                <a16:creationId xmlns:a16="http://schemas.microsoft.com/office/drawing/2014/main" id="{3C672E7A-6FE8-45CC-BCD7-2C522516E47C}"/>
              </a:ext>
            </a:extLst>
          </p:cNvPr>
          <p:cNvCxnSpPr>
            <a:cxnSpLocks/>
            <a:stCxn id="9" idx="3"/>
          </p:cNvCxnSpPr>
          <p:nvPr/>
        </p:nvCxnSpPr>
        <p:spPr>
          <a:xfrm>
            <a:off x="5543957" y="2566894"/>
            <a:ext cx="1060620" cy="22412"/>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6B6069A-335D-4D46-A560-6BBDE3D97EFB}"/>
              </a:ext>
            </a:extLst>
          </p:cNvPr>
          <p:cNvSpPr txBox="1"/>
          <p:nvPr/>
        </p:nvSpPr>
        <p:spPr>
          <a:xfrm>
            <a:off x="5931895" y="2386396"/>
            <a:ext cx="344646" cy="169277"/>
          </a:xfrm>
          <a:prstGeom prst="rect">
            <a:avLst/>
          </a:prstGeom>
          <a:noFill/>
        </p:spPr>
        <p:txBody>
          <a:bodyPr vert="horz" wrap="none" lIns="0" tIns="0" rIns="0" bIns="0" rtlCol="0">
            <a:spAutoFit/>
          </a:bodyPr>
          <a:lstStyle/>
          <a:p>
            <a:r>
              <a:rPr lang="en-US" sz="1100" dirty="0">
                <a:solidFill>
                  <a:srgbClr val="003C71"/>
                </a:solidFill>
              </a:rPr>
              <a:t>JTAG</a:t>
            </a:r>
          </a:p>
        </p:txBody>
      </p:sp>
      <p:sp>
        <p:nvSpPr>
          <p:cNvPr id="3" name="TextBox 2">
            <a:extLst>
              <a:ext uri="{FF2B5EF4-FFF2-40B4-BE49-F238E27FC236}">
                <a16:creationId xmlns:a16="http://schemas.microsoft.com/office/drawing/2014/main" id="{4882928C-E8FC-4DC0-B9D6-178AB4726F2A}"/>
              </a:ext>
            </a:extLst>
          </p:cNvPr>
          <p:cNvSpPr txBox="1"/>
          <p:nvPr/>
        </p:nvSpPr>
        <p:spPr>
          <a:xfrm>
            <a:off x="1182822" y="3746533"/>
            <a:ext cx="1790565" cy="507831"/>
          </a:xfrm>
          <a:prstGeom prst="rect">
            <a:avLst/>
          </a:prstGeom>
          <a:noFill/>
        </p:spPr>
        <p:txBody>
          <a:bodyPr vert="horz" wrap="square" lIns="0" tIns="0" rIns="0" bIns="0" rtlCol="0">
            <a:spAutoFit/>
          </a:bodyPr>
          <a:lstStyle/>
          <a:p>
            <a:r>
              <a:rPr lang="en-US" sz="1100" dirty="0">
                <a:solidFill>
                  <a:srgbClr val="003C71"/>
                </a:solidFill>
              </a:rPr>
              <a:t>This device is commonly a small MAX series non-volatile device</a:t>
            </a:r>
          </a:p>
        </p:txBody>
      </p:sp>
      <p:cxnSp>
        <p:nvCxnSpPr>
          <p:cNvPr id="7" name="Straight Arrow Connector 6">
            <a:extLst>
              <a:ext uri="{FF2B5EF4-FFF2-40B4-BE49-F238E27FC236}">
                <a16:creationId xmlns:a16="http://schemas.microsoft.com/office/drawing/2014/main" id="{1003273A-A68E-4BD4-B84F-DEA3B4A5792C}"/>
              </a:ext>
            </a:extLst>
          </p:cNvPr>
          <p:cNvCxnSpPr>
            <a:cxnSpLocks/>
          </p:cNvCxnSpPr>
          <p:nvPr/>
        </p:nvCxnSpPr>
        <p:spPr>
          <a:xfrm flipV="1">
            <a:off x="2798993" y="3436604"/>
            <a:ext cx="1673115" cy="56384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CAF7AE0A-DFA0-40D3-A1F0-DB4A29B84E08}"/>
              </a:ext>
            </a:extLst>
          </p:cNvPr>
          <p:cNvSpPr/>
          <p:nvPr/>
        </p:nvSpPr>
        <p:spPr>
          <a:xfrm>
            <a:off x="3445153" y="2139510"/>
            <a:ext cx="583260" cy="74200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FTDI</a:t>
            </a:r>
          </a:p>
        </p:txBody>
      </p:sp>
      <p:cxnSp>
        <p:nvCxnSpPr>
          <p:cNvPr id="19" name="Straight Connector 18">
            <a:extLst>
              <a:ext uri="{FF2B5EF4-FFF2-40B4-BE49-F238E27FC236}">
                <a16:creationId xmlns:a16="http://schemas.microsoft.com/office/drawing/2014/main" id="{8487D318-D824-4E56-B9E8-C2C1D7C9E1FB}"/>
              </a:ext>
            </a:extLst>
          </p:cNvPr>
          <p:cNvCxnSpPr>
            <a:cxnSpLocks/>
          </p:cNvCxnSpPr>
          <p:nvPr/>
        </p:nvCxnSpPr>
        <p:spPr>
          <a:xfrm>
            <a:off x="4024409" y="2549246"/>
            <a:ext cx="223128" cy="0"/>
          </a:xfrm>
          <a:prstGeom prst="line">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29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13EB5-F74D-4DEA-9FB3-EBB36572D50C}"/>
              </a:ext>
            </a:extLst>
          </p:cNvPr>
          <p:cNvSpPr>
            <a:spLocks noGrp="1"/>
          </p:cNvSpPr>
          <p:nvPr>
            <p:ph type="sldNum" sz="quarter" idx="12"/>
          </p:nvPr>
        </p:nvSpPr>
        <p:spPr/>
        <p:txBody>
          <a:bodyPr/>
          <a:lstStyle/>
          <a:p>
            <a:fld id="{EE2556C5-CE8C-6547-B838-EA80C61A4AF7}" type="slidenum">
              <a:rPr lang="en-US" smtClean="0"/>
              <a:pPr/>
              <a:t>16</a:t>
            </a:fld>
            <a:endParaRPr lang="en-US" dirty="0"/>
          </a:p>
        </p:txBody>
      </p:sp>
      <p:pic>
        <p:nvPicPr>
          <p:cNvPr id="6" name="Picture 5">
            <a:extLst>
              <a:ext uri="{FF2B5EF4-FFF2-40B4-BE49-F238E27FC236}">
                <a16:creationId xmlns:a16="http://schemas.microsoft.com/office/drawing/2014/main" id="{FEB193A3-EE27-4377-ABE1-30D6F05C2D2D}"/>
              </a:ext>
            </a:extLst>
          </p:cNvPr>
          <p:cNvPicPr>
            <a:picLocks noChangeAspect="1"/>
          </p:cNvPicPr>
          <p:nvPr/>
        </p:nvPicPr>
        <p:blipFill>
          <a:blip r:embed="rId2"/>
          <a:stretch>
            <a:fillRect/>
          </a:stretch>
        </p:blipFill>
        <p:spPr>
          <a:xfrm>
            <a:off x="2279789" y="658368"/>
            <a:ext cx="6376813" cy="4107661"/>
          </a:xfrm>
          <a:prstGeom prst="rect">
            <a:avLst/>
          </a:prstGeom>
        </p:spPr>
      </p:pic>
      <p:sp>
        <p:nvSpPr>
          <p:cNvPr id="7" name="TextBox 6">
            <a:extLst>
              <a:ext uri="{FF2B5EF4-FFF2-40B4-BE49-F238E27FC236}">
                <a16:creationId xmlns:a16="http://schemas.microsoft.com/office/drawing/2014/main" id="{45B28AA2-EA17-4BDA-9672-44DA5E37E30A}"/>
              </a:ext>
            </a:extLst>
          </p:cNvPr>
          <p:cNvSpPr txBox="1"/>
          <p:nvPr/>
        </p:nvSpPr>
        <p:spPr>
          <a:xfrm>
            <a:off x="1419149" y="4111143"/>
            <a:ext cx="508152" cy="169277"/>
          </a:xfrm>
          <a:prstGeom prst="rect">
            <a:avLst/>
          </a:prstGeom>
          <a:noFill/>
        </p:spPr>
        <p:txBody>
          <a:bodyPr vert="horz" wrap="none" lIns="0" tIns="0" rIns="0" bIns="0" rtlCol="0">
            <a:spAutoFit/>
          </a:bodyPr>
          <a:lstStyle/>
          <a:p>
            <a:r>
              <a:rPr lang="en-US" sz="1100" dirty="0">
                <a:solidFill>
                  <a:srgbClr val="003C71"/>
                </a:solidFill>
              </a:rPr>
              <a:t>Host PC</a:t>
            </a:r>
          </a:p>
        </p:txBody>
      </p:sp>
      <p:sp>
        <p:nvSpPr>
          <p:cNvPr id="8" name="Rectangle 7">
            <a:extLst>
              <a:ext uri="{FF2B5EF4-FFF2-40B4-BE49-F238E27FC236}">
                <a16:creationId xmlns:a16="http://schemas.microsoft.com/office/drawing/2014/main" id="{4D4C879B-897C-444C-895A-0CF78406546B}"/>
              </a:ext>
            </a:extLst>
          </p:cNvPr>
          <p:cNvSpPr/>
          <p:nvPr/>
        </p:nvSpPr>
        <p:spPr>
          <a:xfrm>
            <a:off x="1005160" y="3751015"/>
            <a:ext cx="1336129" cy="7202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Host PC</a:t>
            </a:r>
          </a:p>
        </p:txBody>
      </p:sp>
      <p:sp>
        <p:nvSpPr>
          <p:cNvPr id="9" name="Title 5">
            <a:extLst>
              <a:ext uri="{FF2B5EF4-FFF2-40B4-BE49-F238E27FC236}">
                <a16:creationId xmlns:a16="http://schemas.microsoft.com/office/drawing/2014/main" id="{58550E91-7405-46E5-AABC-0AB78FDE7CE1}"/>
              </a:ext>
            </a:extLst>
          </p:cNvPr>
          <p:cNvSpPr>
            <a:spLocks noGrp="1"/>
          </p:cNvSpPr>
          <p:nvPr>
            <p:ph type="title"/>
          </p:nvPr>
        </p:nvSpPr>
        <p:spPr>
          <a:xfrm>
            <a:off x="427002" y="165670"/>
            <a:ext cx="8229600" cy="868680"/>
          </a:xfrm>
        </p:spPr>
        <p:txBody>
          <a:bodyPr/>
          <a:lstStyle/>
          <a:p>
            <a:r>
              <a:rPr lang="en-US" dirty="0"/>
              <a:t>In-System Sources and Probes Block Diagram</a:t>
            </a:r>
          </a:p>
        </p:txBody>
      </p:sp>
    </p:spTree>
    <p:extLst>
      <p:ext uri="{BB962C8B-B14F-4D97-AF65-F5344CB8AC3E}">
        <p14:creationId xmlns:p14="http://schemas.microsoft.com/office/powerpoint/2010/main" val="386070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17</a:t>
            </a:fld>
            <a:endParaRPr lang="en-US" dirty="0"/>
          </a:p>
        </p:txBody>
      </p:sp>
      <p:sp>
        <p:nvSpPr>
          <p:cNvPr id="5" name="Title 4"/>
          <p:cNvSpPr>
            <a:spLocks noGrp="1"/>
          </p:cNvSpPr>
          <p:nvPr>
            <p:ph type="title"/>
          </p:nvPr>
        </p:nvSpPr>
        <p:spPr/>
        <p:txBody>
          <a:bodyPr/>
          <a:lstStyle/>
          <a:p>
            <a:r>
              <a:rPr lang="en-US" dirty="0"/>
              <a:t>Example Uses</a:t>
            </a:r>
          </a:p>
        </p:txBody>
      </p:sp>
      <p:sp>
        <p:nvSpPr>
          <p:cNvPr id="6" name="Content Placeholder 5"/>
          <p:cNvSpPr>
            <a:spLocks noGrp="1"/>
          </p:cNvSpPr>
          <p:nvPr>
            <p:ph sz="quarter" idx="13"/>
          </p:nvPr>
        </p:nvSpPr>
        <p:spPr/>
        <p:txBody>
          <a:bodyPr/>
          <a:lstStyle/>
          <a:p>
            <a:pPr marL="342900" indent="-342900">
              <a:buFont typeface="Wingdings" panose="05000000000000000000" pitchFamily="2" charset="2"/>
              <a:buChar char="§"/>
            </a:pPr>
            <a:r>
              <a:rPr lang="en-US" dirty="0">
                <a:solidFill>
                  <a:schemeClr val="tx2"/>
                </a:solidFill>
              </a:rPr>
              <a:t>Prototype a front panel with virtual buttons for a FPGA Design</a:t>
            </a:r>
          </a:p>
          <a:p>
            <a:pPr marL="342900" indent="-342900">
              <a:buFont typeface="Wingdings" panose="05000000000000000000" pitchFamily="2" charset="2"/>
              <a:buChar char="§"/>
            </a:pPr>
            <a:r>
              <a:rPr lang="en-US" dirty="0">
                <a:solidFill>
                  <a:schemeClr val="tx2"/>
                </a:solidFill>
              </a:rPr>
              <a:t>Monitor results of changing design constants</a:t>
            </a:r>
          </a:p>
          <a:p>
            <a:pPr marL="342900" indent="-342900">
              <a:buFont typeface="Wingdings" panose="05000000000000000000" pitchFamily="2" charset="2"/>
              <a:buChar char="§"/>
            </a:pPr>
            <a:r>
              <a:rPr lang="en-US" dirty="0">
                <a:solidFill>
                  <a:schemeClr val="tx2"/>
                </a:solidFill>
              </a:rPr>
              <a:t>Extensive TCL scripting support to create custom automated design control interfaces</a:t>
            </a:r>
          </a:p>
        </p:txBody>
      </p:sp>
    </p:spTree>
    <p:extLst>
      <p:ext uri="{BB962C8B-B14F-4D97-AF65-F5344CB8AC3E}">
        <p14:creationId xmlns:p14="http://schemas.microsoft.com/office/powerpoint/2010/main" val="370613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err="1">
                <a:solidFill>
                  <a:schemeClr val="bg1">
                    <a:alpha val="90000"/>
                  </a:schemeClr>
                </a:solidFill>
              </a:rPr>
              <a:t>SignalTap</a:t>
            </a:r>
            <a:endParaRPr lang="en-US" dirty="0">
              <a:solidFill>
                <a:schemeClr val="bg1">
                  <a:alpha val="90000"/>
                </a:schemeClr>
              </a:solidFill>
            </a:endParaRPr>
          </a:p>
        </p:txBody>
      </p:sp>
      <p:sp>
        <p:nvSpPr>
          <p:cNvPr id="7" name="Text Placeholder 2"/>
          <p:cNvSpPr>
            <a:spLocks noGrp="1"/>
          </p:cNvSpPr>
          <p:nvPr>
            <p:ph type="body" idx="1"/>
          </p:nvPr>
        </p:nvSpPr>
        <p:spPr/>
        <p:txBody>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solidFill>
                  <a:schemeClr val="bg1">
                    <a:alpha val="90000"/>
                  </a:schemeClr>
                </a:solidFill>
              </a:rPr>
              <a:t>Embedded Logic Analyzer</a:t>
            </a:r>
            <a:endParaRPr lang="en-US" dirty="0"/>
          </a:p>
        </p:txBody>
      </p:sp>
    </p:spTree>
    <p:extLst>
      <p:ext uri="{BB962C8B-B14F-4D97-AF65-F5344CB8AC3E}">
        <p14:creationId xmlns:p14="http://schemas.microsoft.com/office/powerpoint/2010/main" val="393634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96F9D2-E9FC-4226-80A0-12CB4380E530}"/>
              </a:ext>
            </a:extLst>
          </p:cNvPr>
          <p:cNvSpPr>
            <a:spLocks noGrp="1"/>
          </p:cNvSpPr>
          <p:nvPr>
            <p:ph type="sldNum" sz="quarter" idx="12"/>
          </p:nvPr>
        </p:nvSpPr>
        <p:spPr/>
        <p:txBody>
          <a:bodyPr/>
          <a:lstStyle/>
          <a:p>
            <a:fld id="{EE2556C5-CE8C-6547-B838-EA80C61A4AF7}" type="slidenum">
              <a:rPr lang="en-US" smtClean="0"/>
              <a:pPr/>
              <a:t>19</a:t>
            </a:fld>
            <a:endParaRPr lang="en-US" dirty="0"/>
          </a:p>
        </p:txBody>
      </p:sp>
      <p:sp>
        <p:nvSpPr>
          <p:cNvPr id="3" name="Content Placeholder 2">
            <a:extLst>
              <a:ext uri="{FF2B5EF4-FFF2-40B4-BE49-F238E27FC236}">
                <a16:creationId xmlns:a16="http://schemas.microsoft.com/office/drawing/2014/main" id="{0D03D098-6A89-41F3-8428-60457DD1A4F4}"/>
              </a:ext>
            </a:extLst>
          </p:cNvPr>
          <p:cNvSpPr>
            <a:spLocks noGrp="1"/>
          </p:cNvSpPr>
          <p:nvPr>
            <p:ph sz="half" idx="1"/>
          </p:nvPr>
        </p:nvSpPr>
        <p:spPr>
          <a:xfrm>
            <a:off x="455613" y="965580"/>
            <a:ext cx="8229600" cy="3425825"/>
          </a:xfrm>
        </p:spPr>
        <p:txBody>
          <a:bodyPr/>
          <a:lstStyle/>
          <a:p>
            <a:r>
              <a:rPr lang="en-US" dirty="0"/>
              <a:t>+ Easily monitor signals – using simple to elaborate triggering schemes</a:t>
            </a:r>
          </a:p>
          <a:p>
            <a:r>
              <a:rPr lang="en-US" dirty="0"/>
              <a:t>+ No external equipment required</a:t>
            </a:r>
          </a:p>
          <a:p>
            <a:r>
              <a:rPr lang="en-US" dirty="0"/>
              <a:t>+ Don’t need to figure out stimulus since its based on actual hardware</a:t>
            </a:r>
          </a:p>
          <a:p>
            <a:pPr marL="285750" indent="-285750">
              <a:buFontTx/>
              <a:buChar char="-"/>
            </a:pPr>
            <a:r>
              <a:rPr lang="en-US" dirty="0"/>
              <a:t>Uses up lots of memory resources inside the chip</a:t>
            </a:r>
          </a:p>
          <a:p>
            <a:pPr marL="285750" indent="-285750">
              <a:buFontTx/>
              <a:buChar char="-"/>
            </a:pPr>
            <a:r>
              <a:rPr lang="en-US" dirty="0"/>
              <a:t>Can change timing of design</a:t>
            </a:r>
          </a:p>
          <a:p>
            <a:pPr marL="285750" indent="-285750">
              <a:buFontTx/>
              <a:buChar char="-"/>
            </a:pPr>
            <a:r>
              <a:rPr lang="en-US" dirty="0"/>
              <a:t>Requires recompile which takes time</a:t>
            </a:r>
          </a:p>
        </p:txBody>
      </p:sp>
      <p:sp>
        <p:nvSpPr>
          <p:cNvPr id="5" name="Title 4">
            <a:extLst>
              <a:ext uri="{FF2B5EF4-FFF2-40B4-BE49-F238E27FC236}">
                <a16:creationId xmlns:a16="http://schemas.microsoft.com/office/drawing/2014/main" id="{743E5C09-EF01-4139-B3EB-CE45C5E5A5C2}"/>
              </a:ext>
            </a:extLst>
          </p:cNvPr>
          <p:cNvSpPr>
            <a:spLocks noGrp="1"/>
          </p:cNvSpPr>
          <p:nvPr>
            <p:ph type="title"/>
          </p:nvPr>
        </p:nvSpPr>
        <p:spPr>
          <a:xfrm>
            <a:off x="455613" y="308848"/>
            <a:ext cx="8229600" cy="578120"/>
          </a:xfrm>
        </p:spPr>
        <p:txBody>
          <a:bodyPr/>
          <a:lstStyle/>
          <a:p>
            <a:r>
              <a:rPr lang="en-US" dirty="0"/>
              <a:t>Why Signal Tap</a:t>
            </a:r>
          </a:p>
        </p:txBody>
      </p:sp>
    </p:spTree>
    <p:extLst>
      <p:ext uri="{BB962C8B-B14F-4D97-AF65-F5344CB8AC3E}">
        <p14:creationId xmlns:p14="http://schemas.microsoft.com/office/powerpoint/2010/main" val="2089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a:t>
            </a:fld>
            <a:endParaRPr lang="en-US" dirty="0"/>
          </a:p>
        </p:txBody>
      </p:sp>
      <p:sp>
        <p:nvSpPr>
          <p:cNvPr id="3" name="Title 2"/>
          <p:cNvSpPr>
            <a:spLocks noGrp="1"/>
          </p:cNvSpPr>
          <p:nvPr>
            <p:ph type="title"/>
          </p:nvPr>
        </p:nvSpPr>
        <p:spPr/>
        <p:txBody>
          <a:bodyPr/>
          <a:lstStyle/>
          <a:p>
            <a:r>
              <a:rPr lang="en-US" dirty="0"/>
              <a:t>Objective</a:t>
            </a:r>
          </a:p>
        </p:txBody>
      </p:sp>
      <p:sp>
        <p:nvSpPr>
          <p:cNvPr id="4" name="Content Placeholder 3"/>
          <p:cNvSpPr>
            <a:spLocks noGrp="1"/>
          </p:cNvSpPr>
          <p:nvPr>
            <p:ph sz="quarter" idx="13"/>
          </p:nvPr>
        </p:nvSpPr>
        <p:spPr>
          <a:xfrm>
            <a:off x="455613" y="940360"/>
            <a:ext cx="8228012" cy="3425825"/>
          </a:xfrm>
        </p:spPr>
        <p:txBody>
          <a:bodyPr/>
          <a:lstStyle/>
          <a:p>
            <a:pPr marL="285750" indent="-285750">
              <a:buFont typeface="Arial" panose="020B0604020202020204" pitchFamily="34" charset="0"/>
              <a:buChar char="•"/>
            </a:pPr>
            <a:r>
              <a:rPr lang="en-US" dirty="0"/>
              <a:t>Understand and select appropriate debugging tools for FPGA designs.</a:t>
            </a:r>
          </a:p>
          <a:p>
            <a:pPr marL="285750" indent="-285750">
              <a:buFont typeface="Arial" panose="020B0604020202020204" pitchFamily="34" charset="0"/>
              <a:buChar char="•"/>
            </a:pPr>
            <a:r>
              <a:rPr lang="en-US" dirty="0"/>
              <a:t>Hands on use of four different FPGA debug tools</a:t>
            </a:r>
          </a:p>
          <a:p>
            <a:pPr marL="511175" lvl="1" indent="-285750">
              <a:buFont typeface="Arial" panose="020B0604020202020204" pitchFamily="34" charset="0"/>
              <a:buChar char="•"/>
            </a:pPr>
            <a:r>
              <a:rPr lang="en-US" dirty="0"/>
              <a:t>Simulation</a:t>
            </a:r>
          </a:p>
          <a:p>
            <a:pPr marL="857250" lvl="2" indent="-285750">
              <a:buFont typeface="Arial" panose="020B0604020202020204" pitchFamily="34" charset="0"/>
              <a:buChar char="•"/>
            </a:pPr>
            <a:r>
              <a:rPr lang="en-US" dirty="0" err="1"/>
              <a:t>Modelsim</a:t>
            </a:r>
            <a:endParaRPr lang="en-US" dirty="0"/>
          </a:p>
          <a:p>
            <a:pPr marL="511175" lvl="1" indent="-285750">
              <a:buFont typeface="Arial" panose="020B0604020202020204" pitchFamily="34" charset="0"/>
              <a:buChar char="•"/>
            </a:pPr>
            <a:r>
              <a:rPr lang="en-US" dirty="0"/>
              <a:t>Actual Hardware</a:t>
            </a:r>
          </a:p>
          <a:p>
            <a:pPr marL="857250" lvl="2" indent="-285750">
              <a:buFont typeface="Arial" panose="020B0604020202020204" pitchFamily="34" charset="0"/>
              <a:buChar char="•"/>
            </a:pPr>
            <a:r>
              <a:rPr lang="en-US" dirty="0"/>
              <a:t>In-System Sources and Probes</a:t>
            </a:r>
          </a:p>
          <a:p>
            <a:pPr marL="857250" lvl="2" indent="-285750">
              <a:buFont typeface="Arial" panose="020B0604020202020204" pitchFamily="34" charset="0"/>
              <a:buChar char="•"/>
            </a:pPr>
            <a:r>
              <a:rPr lang="en-US" dirty="0"/>
              <a:t>Signal Tap Logic Analyzer</a:t>
            </a:r>
          </a:p>
          <a:p>
            <a:pPr marL="857250" lvl="2" indent="-285750">
              <a:buFont typeface="Arial" panose="020B0604020202020204" pitchFamily="34" charset="0"/>
              <a:buChar char="•"/>
            </a:pPr>
            <a:r>
              <a:rPr lang="en-US" dirty="0"/>
              <a:t>System Console Instrumentation</a:t>
            </a:r>
          </a:p>
        </p:txBody>
      </p:sp>
    </p:spTree>
    <p:extLst>
      <p:ext uri="{BB962C8B-B14F-4D97-AF65-F5344CB8AC3E}">
        <p14:creationId xmlns:p14="http://schemas.microsoft.com/office/powerpoint/2010/main" val="235511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20</a:t>
            </a:fld>
            <a:endParaRPr lang="en-US" dirty="0"/>
          </a:p>
        </p:txBody>
      </p:sp>
      <p:sp>
        <p:nvSpPr>
          <p:cNvPr id="6" name="Content Placeholder 2"/>
          <p:cNvSpPr>
            <a:spLocks noGrp="1"/>
          </p:cNvSpPr>
          <p:nvPr>
            <p:ph sz="half" idx="1"/>
          </p:nvPr>
        </p:nvSpPr>
        <p:spPr>
          <a:xfrm>
            <a:off x="455613" y="919306"/>
            <a:ext cx="4006851" cy="3425825"/>
          </a:xfrm>
        </p:spPr>
        <p:txBody>
          <a:bodyPr/>
          <a:lstStyle/>
          <a:p>
            <a:r>
              <a:rPr lang="en-US" dirty="0"/>
              <a:t>Pros:</a:t>
            </a:r>
          </a:p>
          <a:p>
            <a:pPr lvl="1"/>
            <a:r>
              <a:rPr lang="en-US" dirty="0"/>
              <a:t>System-level debug</a:t>
            </a:r>
          </a:p>
          <a:p>
            <a:pPr lvl="1"/>
            <a:r>
              <a:rPr lang="en-US" dirty="0"/>
              <a:t>Can store large quantities of data</a:t>
            </a:r>
          </a:p>
          <a:p>
            <a:pPr lvl="1"/>
            <a:r>
              <a:rPr lang="en-US" dirty="0"/>
              <a:t>Flexible trigger condition</a:t>
            </a:r>
          </a:p>
          <a:p>
            <a:pPr marL="0" lvl="1" indent="0">
              <a:buNone/>
            </a:pPr>
            <a:endParaRPr lang="en-US" dirty="0"/>
          </a:p>
          <a:p>
            <a:pPr marL="0" lvl="1" indent="0">
              <a:buNone/>
            </a:pPr>
            <a:endParaRPr lang="en-US" dirty="0"/>
          </a:p>
        </p:txBody>
      </p:sp>
      <p:sp>
        <p:nvSpPr>
          <p:cNvPr id="7" name="Content Placeholder 4"/>
          <p:cNvSpPr>
            <a:spLocks noGrp="1"/>
          </p:cNvSpPr>
          <p:nvPr>
            <p:ph sz="half" idx="13"/>
          </p:nvPr>
        </p:nvSpPr>
        <p:spPr>
          <a:xfrm>
            <a:off x="4678363" y="919306"/>
            <a:ext cx="4005264" cy="3425825"/>
          </a:xfrm>
        </p:spPr>
        <p:txBody>
          <a:bodyPr/>
          <a:lstStyle/>
          <a:p>
            <a:r>
              <a:rPr lang="en-US" dirty="0"/>
              <a:t>Cons</a:t>
            </a:r>
          </a:p>
          <a:p>
            <a:pPr lvl="1"/>
            <a:r>
              <a:rPr lang="en-US" dirty="0"/>
              <a:t>Signals must be physically accessible on the board by a probe</a:t>
            </a:r>
          </a:p>
          <a:p>
            <a:pPr lvl="1"/>
            <a:r>
              <a:rPr lang="en-US" dirty="0"/>
              <a:t>FPGA must have available I/O</a:t>
            </a:r>
          </a:p>
          <a:p>
            <a:pPr lvl="1"/>
            <a:r>
              <a:rPr lang="en-US" dirty="0"/>
              <a:t>If you need a new signal that isn’t accessible, you must make a new board</a:t>
            </a:r>
          </a:p>
          <a:p>
            <a:pPr lvl="1"/>
            <a:r>
              <a:rPr lang="en-US" dirty="0"/>
              <a:t>Probe equipment can potentially effect signal integrity</a:t>
            </a:r>
          </a:p>
          <a:p>
            <a:pPr lvl="2"/>
            <a:r>
              <a:rPr lang="en-US" dirty="0"/>
              <a:t>High quality probes prevents this, but tend to be expensive</a:t>
            </a:r>
          </a:p>
          <a:p>
            <a:pPr lvl="1"/>
            <a:r>
              <a:rPr lang="en-US" dirty="0"/>
              <a:t>Equipment expensive for hobbyist</a:t>
            </a:r>
          </a:p>
          <a:p>
            <a:endParaRPr lang="en-US" dirty="0"/>
          </a:p>
        </p:txBody>
      </p:sp>
      <p:sp>
        <p:nvSpPr>
          <p:cNvPr id="5" name="Title 4"/>
          <p:cNvSpPr>
            <a:spLocks noGrp="1"/>
          </p:cNvSpPr>
          <p:nvPr>
            <p:ph type="title"/>
          </p:nvPr>
        </p:nvSpPr>
        <p:spPr/>
        <p:txBody>
          <a:bodyPr/>
          <a:lstStyle/>
          <a:p>
            <a:r>
              <a:rPr lang="en-US" dirty="0"/>
              <a:t>Debug of a Design with an </a:t>
            </a:r>
            <a:r>
              <a:rPr lang="en-US" u="sng" dirty="0"/>
              <a:t>External</a:t>
            </a:r>
            <a:r>
              <a:rPr lang="en-US" dirty="0"/>
              <a:t> Logic Analyzer</a:t>
            </a:r>
          </a:p>
        </p:txBody>
      </p:sp>
      <p:pic>
        <p:nvPicPr>
          <p:cNvPr id="3" name="Picture 2">
            <a:extLst>
              <a:ext uri="{FF2B5EF4-FFF2-40B4-BE49-F238E27FC236}">
                <a16:creationId xmlns:a16="http://schemas.microsoft.com/office/drawing/2014/main" id="{4DB0FF5C-8229-4978-8F06-222E2D5ABF1C}"/>
              </a:ext>
            </a:extLst>
          </p:cNvPr>
          <p:cNvPicPr>
            <a:picLocks noChangeAspect="1"/>
          </p:cNvPicPr>
          <p:nvPr/>
        </p:nvPicPr>
        <p:blipFill>
          <a:blip r:embed="rId3"/>
          <a:srcRect/>
          <a:stretch/>
        </p:blipFill>
        <p:spPr>
          <a:xfrm>
            <a:off x="1261628" y="2916236"/>
            <a:ext cx="1509687" cy="1573657"/>
          </a:xfrm>
          <a:prstGeom prst="rect">
            <a:avLst/>
          </a:prstGeom>
        </p:spPr>
      </p:pic>
    </p:spTree>
    <p:extLst>
      <p:ext uri="{BB962C8B-B14F-4D97-AF65-F5344CB8AC3E}">
        <p14:creationId xmlns:p14="http://schemas.microsoft.com/office/powerpoint/2010/main" val="15094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21</a:t>
            </a:fld>
            <a:endParaRPr lang="en-US" dirty="0"/>
          </a:p>
        </p:txBody>
      </p:sp>
      <p:sp>
        <p:nvSpPr>
          <p:cNvPr id="10" name="Title 1"/>
          <p:cNvSpPr>
            <a:spLocks noGrp="1"/>
          </p:cNvSpPr>
          <p:nvPr>
            <p:ph type="title"/>
          </p:nvPr>
        </p:nvSpPr>
        <p:spPr/>
        <p:txBody>
          <a:bodyPr/>
          <a:lstStyle/>
          <a:p>
            <a:r>
              <a:rPr lang="en-US" dirty="0"/>
              <a:t>Signal Tap Logic Analyzer</a:t>
            </a:r>
          </a:p>
        </p:txBody>
      </p:sp>
      <p:sp>
        <p:nvSpPr>
          <p:cNvPr id="11" name="Content Placeholder 2"/>
          <p:cNvSpPr>
            <a:spLocks noGrp="1"/>
          </p:cNvSpPr>
          <p:nvPr>
            <p:ph sz="quarter" idx="13"/>
          </p:nvPr>
        </p:nvSpPr>
        <p:spPr>
          <a:xfrm>
            <a:off x="457201" y="836180"/>
            <a:ext cx="8228012" cy="3425825"/>
          </a:xfrm>
        </p:spPr>
        <p:txBody>
          <a:bodyPr/>
          <a:lstStyle/>
          <a:p>
            <a:r>
              <a:rPr lang="en-US" dirty="0" err="1"/>
              <a:t>SignalTap</a:t>
            </a:r>
            <a:r>
              <a:rPr lang="en-US" dirty="0"/>
              <a:t> is a logic analyzer made of available resources </a:t>
            </a:r>
            <a:r>
              <a:rPr lang="en-US" i="1" dirty="0"/>
              <a:t>inside </a:t>
            </a:r>
            <a:r>
              <a:rPr lang="en-US" dirty="0"/>
              <a:t>the FPGA</a:t>
            </a:r>
          </a:p>
          <a:p>
            <a:pPr lvl="1"/>
            <a:r>
              <a:rPr lang="en-US" dirty="0"/>
              <a:t>Uses available logic elements to implement the Logic Analyzer</a:t>
            </a:r>
          </a:p>
          <a:p>
            <a:pPr lvl="1"/>
            <a:r>
              <a:rPr lang="en-US" dirty="0"/>
              <a:t>Samples on-chip signals on the rising edge of a specified clock signal</a:t>
            </a:r>
          </a:p>
          <a:p>
            <a:pPr lvl="1"/>
            <a:r>
              <a:rPr lang="en-US" dirty="0"/>
              <a:t>View captured data through the standard JTAG connection typically used for programming the device</a:t>
            </a:r>
          </a:p>
          <a:p>
            <a:endParaRPr lang="en-US" dirty="0"/>
          </a:p>
        </p:txBody>
      </p:sp>
      <p:pic>
        <p:nvPicPr>
          <p:cNvPr id="7" name="Picture 6">
            <a:extLst>
              <a:ext uri="{FF2B5EF4-FFF2-40B4-BE49-F238E27FC236}">
                <a16:creationId xmlns:a16="http://schemas.microsoft.com/office/drawing/2014/main" id="{DADA4D17-8110-425D-9101-88653B4CE65B}"/>
              </a:ext>
            </a:extLst>
          </p:cNvPr>
          <p:cNvPicPr>
            <a:picLocks noChangeAspect="1"/>
          </p:cNvPicPr>
          <p:nvPr/>
        </p:nvPicPr>
        <p:blipFill>
          <a:blip r:embed="rId5"/>
          <a:srcRect/>
          <a:stretch/>
        </p:blipFill>
        <p:spPr>
          <a:xfrm>
            <a:off x="1309336" y="3035478"/>
            <a:ext cx="1509687" cy="1573657"/>
          </a:xfrm>
          <a:prstGeom prst="rect">
            <a:avLst/>
          </a:prstGeom>
        </p:spPr>
      </p:pic>
      <p:grpSp>
        <p:nvGrpSpPr>
          <p:cNvPr id="8" name="Group 7">
            <a:extLst>
              <a:ext uri="{FF2B5EF4-FFF2-40B4-BE49-F238E27FC236}">
                <a16:creationId xmlns:a16="http://schemas.microsoft.com/office/drawing/2014/main" id="{DEA72ECB-0ADB-4605-8CC1-2DDC6F2ADEC6}"/>
              </a:ext>
            </a:extLst>
          </p:cNvPr>
          <p:cNvGrpSpPr>
            <a:grpSpLocks noChangeAspect="1"/>
          </p:cNvGrpSpPr>
          <p:nvPr/>
        </p:nvGrpSpPr>
        <p:grpSpPr>
          <a:xfrm>
            <a:off x="5714184" y="3084022"/>
            <a:ext cx="1544512" cy="1545128"/>
            <a:chOff x="9774808" y="2087867"/>
            <a:chExt cx="1970882" cy="1971675"/>
          </a:xfrm>
        </p:grpSpPr>
        <p:pic>
          <p:nvPicPr>
            <p:cNvPr id="9" name="Picture 5" descr="D:\logos arrangement\Device Chips\Altera\Altera_device_top.png">
              <a:extLst>
                <a:ext uri="{FF2B5EF4-FFF2-40B4-BE49-F238E27FC236}">
                  <a16:creationId xmlns:a16="http://schemas.microsoft.com/office/drawing/2014/main" id="{44E31059-DA6E-46C0-BE8A-9B7FF0FFF636}"/>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9774808" y="2087867"/>
              <a:ext cx="1970882"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D:\logos arrangement\Product Logos\Arria\Arria_10\arria10.png">
              <a:extLst>
                <a:ext uri="{FF2B5EF4-FFF2-40B4-BE49-F238E27FC236}">
                  <a16:creationId xmlns:a16="http://schemas.microsoft.com/office/drawing/2014/main" id="{9A7E2F06-407E-46F3-9774-4437C3391F3A}"/>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038550" y="3194134"/>
              <a:ext cx="1443398" cy="5517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78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500"/>
                                        <p:tgtEl>
                                          <p:spTgt spid="7"/>
                                        </p:tgtEl>
                                      </p:cBhvr>
                                    </p:animEffect>
                                    <p:set>
                                      <p:cBhvr>
                                        <p:cTn id="7" dur="1" fill="hold">
                                          <p:stCondLst>
                                            <p:cond delay="1499"/>
                                          </p:stCondLst>
                                        </p:cTn>
                                        <p:tgtEl>
                                          <p:spTgt spid="7"/>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9.87654E-7 L 0.46302 0.01945 " pathEditMode="relative" rAng="0" ptsTypes="AA">
                                      <p:cBhvr>
                                        <p:cTn id="9" dur="1600" fill="hold"/>
                                        <p:tgtEl>
                                          <p:spTgt spid="7"/>
                                        </p:tgtEl>
                                        <p:attrNameLst>
                                          <p:attrName>ppt_x</p:attrName>
                                          <p:attrName>ppt_y</p:attrName>
                                        </p:attrNameLst>
                                      </p:cBhvr>
                                      <p:rCtr x="23073"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22</a:t>
            </a:fld>
            <a:endParaRPr lang="en-US" dirty="0"/>
          </a:p>
        </p:txBody>
      </p:sp>
      <p:sp>
        <p:nvSpPr>
          <p:cNvPr id="6" name="Content Placeholder 2"/>
          <p:cNvSpPr>
            <a:spLocks noGrp="1"/>
          </p:cNvSpPr>
          <p:nvPr>
            <p:ph sz="half" idx="1"/>
          </p:nvPr>
        </p:nvSpPr>
        <p:spPr/>
        <p:txBody>
          <a:bodyPr/>
          <a:lstStyle/>
          <a:p>
            <a:r>
              <a:rPr lang="en-US" dirty="0"/>
              <a:t>Pros:</a:t>
            </a:r>
          </a:p>
          <a:p>
            <a:pPr lvl="1"/>
            <a:r>
              <a:rPr lang="en-US" dirty="0"/>
              <a:t>Tap signals buried deep in the design</a:t>
            </a:r>
          </a:p>
          <a:p>
            <a:pPr lvl="1"/>
            <a:r>
              <a:rPr lang="en-US" dirty="0"/>
              <a:t>No unassigned I/</a:t>
            </a:r>
            <a:r>
              <a:rPr lang="en-US" dirty="0" err="1"/>
              <a:t>Os</a:t>
            </a:r>
            <a:r>
              <a:rPr lang="en-US" dirty="0"/>
              <a:t> or routing needed</a:t>
            </a:r>
          </a:p>
          <a:p>
            <a:pPr lvl="1"/>
            <a:r>
              <a:rPr lang="en-US" dirty="0"/>
              <a:t>Comes free with all versions of Quartus, no external test equipment required</a:t>
            </a:r>
          </a:p>
          <a:p>
            <a:pPr lvl="1"/>
            <a:r>
              <a:rPr lang="en-US" dirty="0"/>
              <a:t>Tap new signals with the same board by reconfiguring, recompiling, and reprogramming (no re-spin!)</a:t>
            </a:r>
          </a:p>
          <a:p>
            <a:pPr marL="0" lvl="1" indent="0">
              <a:buNone/>
            </a:pPr>
            <a:endParaRPr lang="en-US" dirty="0"/>
          </a:p>
          <a:p>
            <a:pPr marL="0" lvl="1" indent="0">
              <a:buNone/>
            </a:pPr>
            <a:endParaRPr lang="en-US" dirty="0"/>
          </a:p>
        </p:txBody>
      </p:sp>
      <p:sp>
        <p:nvSpPr>
          <p:cNvPr id="7" name="Content Placeholder 4"/>
          <p:cNvSpPr>
            <a:spLocks noGrp="1"/>
          </p:cNvSpPr>
          <p:nvPr>
            <p:ph sz="half" idx="13"/>
          </p:nvPr>
        </p:nvSpPr>
        <p:spPr/>
        <p:txBody>
          <a:bodyPr/>
          <a:lstStyle/>
          <a:p>
            <a:r>
              <a:rPr lang="en-US" dirty="0"/>
              <a:t>Cons</a:t>
            </a:r>
          </a:p>
          <a:p>
            <a:pPr lvl="1"/>
            <a:r>
              <a:rPr lang="en-US" dirty="0"/>
              <a:t>Requires additional device resources (memory and logic elements) – doesn’t change base function, but changes timing</a:t>
            </a:r>
          </a:p>
          <a:p>
            <a:pPr lvl="1"/>
            <a:r>
              <a:rPr lang="en-US" dirty="0"/>
              <a:t>Must have an active JTAG connection</a:t>
            </a:r>
          </a:p>
          <a:p>
            <a:endParaRPr lang="en-US" dirty="0"/>
          </a:p>
        </p:txBody>
      </p:sp>
      <p:sp>
        <p:nvSpPr>
          <p:cNvPr id="5" name="Title 4"/>
          <p:cNvSpPr>
            <a:spLocks noGrp="1"/>
          </p:cNvSpPr>
          <p:nvPr>
            <p:ph type="title"/>
          </p:nvPr>
        </p:nvSpPr>
        <p:spPr/>
        <p:txBody>
          <a:bodyPr/>
          <a:lstStyle/>
          <a:p>
            <a:r>
              <a:rPr lang="en-US" dirty="0"/>
              <a:t>Debug of a Design with Signal Tap </a:t>
            </a:r>
          </a:p>
        </p:txBody>
      </p:sp>
    </p:spTree>
    <p:extLst>
      <p:ext uri="{BB962C8B-B14F-4D97-AF65-F5344CB8AC3E}">
        <p14:creationId xmlns:p14="http://schemas.microsoft.com/office/powerpoint/2010/main" val="114737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129ADD9C-2950-48B5-A2AA-C9016344596D}"/>
              </a:ext>
            </a:extLst>
          </p:cNvPr>
          <p:cNvPicPr>
            <a:picLocks noChangeAspect="1"/>
          </p:cNvPicPr>
          <p:nvPr/>
        </p:nvPicPr>
        <p:blipFill>
          <a:blip r:embed="rId3"/>
          <a:stretch>
            <a:fillRect/>
          </a:stretch>
        </p:blipFill>
        <p:spPr>
          <a:xfrm>
            <a:off x="837988" y="743188"/>
            <a:ext cx="7464850" cy="3817254"/>
          </a:xfrm>
          <a:prstGeom prst="rect">
            <a:avLst/>
          </a:prstGeom>
        </p:spPr>
      </p:pic>
      <p:sp>
        <p:nvSpPr>
          <p:cNvPr id="5" name="Title 4">
            <a:extLst>
              <a:ext uri="{FF2B5EF4-FFF2-40B4-BE49-F238E27FC236}">
                <a16:creationId xmlns:a16="http://schemas.microsoft.com/office/drawing/2014/main" id="{A407F9F7-E6A5-4B45-AEEF-65B4DBAE8885}"/>
              </a:ext>
            </a:extLst>
          </p:cNvPr>
          <p:cNvSpPr>
            <a:spLocks noGrp="1"/>
          </p:cNvSpPr>
          <p:nvPr>
            <p:ph type="title"/>
          </p:nvPr>
        </p:nvSpPr>
        <p:spPr>
          <a:xfrm>
            <a:off x="455613" y="99842"/>
            <a:ext cx="8229600" cy="540238"/>
          </a:xfrm>
        </p:spPr>
        <p:txBody>
          <a:bodyPr/>
          <a:lstStyle/>
          <a:p>
            <a:r>
              <a:rPr lang="en-US" dirty="0"/>
              <a:t>What is Signal Tap ?</a:t>
            </a:r>
          </a:p>
        </p:txBody>
      </p:sp>
    </p:spTree>
    <p:extLst>
      <p:ext uri="{BB962C8B-B14F-4D97-AF65-F5344CB8AC3E}">
        <p14:creationId xmlns:p14="http://schemas.microsoft.com/office/powerpoint/2010/main" val="40080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555684-74B0-4194-A0E9-62B5E8049256}"/>
              </a:ext>
            </a:extLst>
          </p:cNvPr>
          <p:cNvSpPr>
            <a:spLocks noGrp="1"/>
          </p:cNvSpPr>
          <p:nvPr>
            <p:ph type="sldNum" sz="quarter" idx="12"/>
          </p:nvPr>
        </p:nvSpPr>
        <p:spPr/>
        <p:txBody>
          <a:bodyPr/>
          <a:lstStyle/>
          <a:p>
            <a:fld id="{EE2556C5-CE8C-6547-B838-EA80C61A4AF7}" type="slidenum">
              <a:rPr lang="en-US" smtClean="0"/>
              <a:pPr/>
              <a:t>24</a:t>
            </a:fld>
            <a:endParaRPr lang="en-US" dirty="0"/>
          </a:p>
        </p:txBody>
      </p:sp>
      <p:sp>
        <p:nvSpPr>
          <p:cNvPr id="3" name="Content Placeholder 2">
            <a:extLst>
              <a:ext uri="{FF2B5EF4-FFF2-40B4-BE49-F238E27FC236}">
                <a16:creationId xmlns:a16="http://schemas.microsoft.com/office/drawing/2014/main" id="{7B0D4711-AF78-47C5-89E2-A72914D0AB3F}"/>
              </a:ext>
            </a:extLst>
          </p:cNvPr>
          <p:cNvSpPr>
            <a:spLocks noGrp="1"/>
          </p:cNvSpPr>
          <p:nvPr>
            <p:ph sz="half" idx="1"/>
          </p:nvPr>
        </p:nvSpPr>
        <p:spPr>
          <a:xfrm>
            <a:off x="259670" y="952733"/>
            <a:ext cx="8229600" cy="1623695"/>
          </a:xfrm>
        </p:spPr>
        <p:txBody>
          <a:bodyPr/>
          <a:lstStyle/>
          <a:p>
            <a:pPr marL="342900" indent="-342900">
              <a:buAutoNum type="arabicPeriod"/>
            </a:pPr>
            <a:r>
              <a:rPr lang="en-US" sz="2000" dirty="0"/>
              <a:t>Use Signal Tap  file (.</a:t>
            </a:r>
            <a:r>
              <a:rPr lang="en-US" sz="2000" dirty="0" err="1"/>
              <a:t>stp</a:t>
            </a:r>
            <a:r>
              <a:rPr lang="en-US" sz="2000" dirty="0"/>
              <a:t>) (</a:t>
            </a:r>
            <a:r>
              <a:rPr lang="en-US" sz="2000" i="1" dirty="0"/>
              <a:t>recommended)</a:t>
            </a:r>
          </a:p>
          <a:p>
            <a:pPr marL="914400" lvl="2" indent="-342900">
              <a:buFont typeface="Wingdings" panose="05000000000000000000" pitchFamily="2" charset="2"/>
              <a:buChar char="§"/>
            </a:pPr>
            <a:r>
              <a:rPr lang="en-US" sz="1600" dirty="0"/>
              <a:t>Creates a file (.</a:t>
            </a:r>
            <a:r>
              <a:rPr lang="en-US" sz="1600" dirty="0" err="1"/>
              <a:t>stp</a:t>
            </a:r>
            <a:r>
              <a:rPr lang="en-US" sz="1600" dirty="0"/>
              <a:t>) separate from design files</a:t>
            </a:r>
          </a:p>
          <a:p>
            <a:pPr marL="914400" lvl="2" indent="-342900">
              <a:buFont typeface="Wingdings" panose="05000000000000000000" pitchFamily="2" charset="2"/>
              <a:buChar char="§"/>
            </a:pPr>
            <a:r>
              <a:rPr lang="en-US" sz="1600" dirty="0"/>
              <a:t>Convenient features and GUI</a:t>
            </a:r>
          </a:p>
          <a:p>
            <a:pPr lvl="2" indent="0">
              <a:buNone/>
            </a:pPr>
            <a:endParaRPr lang="en-US" sz="1600" i="1" dirty="0"/>
          </a:p>
        </p:txBody>
      </p:sp>
      <p:sp>
        <p:nvSpPr>
          <p:cNvPr id="5" name="Title 4">
            <a:extLst>
              <a:ext uri="{FF2B5EF4-FFF2-40B4-BE49-F238E27FC236}">
                <a16:creationId xmlns:a16="http://schemas.microsoft.com/office/drawing/2014/main" id="{46B6051D-F147-4722-94FA-3A102D946FC7}"/>
              </a:ext>
            </a:extLst>
          </p:cNvPr>
          <p:cNvSpPr>
            <a:spLocks noGrp="1"/>
          </p:cNvSpPr>
          <p:nvPr>
            <p:ph type="title"/>
          </p:nvPr>
        </p:nvSpPr>
        <p:spPr/>
        <p:txBody>
          <a:bodyPr/>
          <a:lstStyle/>
          <a:p>
            <a:r>
              <a:rPr lang="en-US" dirty="0"/>
              <a:t>Create a Signal Tap  instance in two ways</a:t>
            </a:r>
          </a:p>
        </p:txBody>
      </p:sp>
      <p:sp>
        <p:nvSpPr>
          <p:cNvPr id="6" name="Content Placeholder 2">
            <a:extLst>
              <a:ext uri="{FF2B5EF4-FFF2-40B4-BE49-F238E27FC236}">
                <a16:creationId xmlns:a16="http://schemas.microsoft.com/office/drawing/2014/main" id="{DE951CE2-155C-4676-97F2-20214B652BB5}"/>
              </a:ext>
            </a:extLst>
          </p:cNvPr>
          <p:cNvSpPr txBox="1">
            <a:spLocks/>
          </p:cNvSpPr>
          <p:nvPr/>
        </p:nvSpPr>
        <p:spPr>
          <a:xfrm>
            <a:off x="259670" y="2767219"/>
            <a:ext cx="8229600" cy="161133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2. Use IP Catalog and IP Parameter Editor</a:t>
            </a:r>
          </a:p>
          <a:p>
            <a:pPr marL="857250" lvl="2" indent="-285750">
              <a:buFont typeface="Wingdings" panose="05000000000000000000" pitchFamily="2" charset="2"/>
              <a:buChar char="§"/>
            </a:pPr>
            <a:r>
              <a:rPr lang="en-US" sz="1600" dirty="0"/>
              <a:t>Manually instantiate </a:t>
            </a:r>
            <a:r>
              <a:rPr lang="en-US" sz="1600" b="1" dirty="0" err="1"/>
              <a:t>altera_signaltap_ii_logic_analyzer</a:t>
            </a:r>
            <a:r>
              <a:rPr lang="en-US" sz="1600" b="1" dirty="0"/>
              <a:t> </a:t>
            </a:r>
            <a:r>
              <a:rPr lang="en-US" sz="1600" dirty="0"/>
              <a:t>IP core directly into HDL code or </a:t>
            </a:r>
            <a:r>
              <a:rPr lang="en-US" sz="1600" dirty="0" err="1"/>
              <a:t>Qsys</a:t>
            </a:r>
            <a:r>
              <a:rPr lang="en-US" sz="1600" dirty="0"/>
              <a:t> (Platform Designer)</a:t>
            </a:r>
          </a:p>
          <a:p>
            <a:pPr marL="857250" lvl="2" indent="-285750">
              <a:buFont typeface="Wingdings" panose="05000000000000000000" pitchFamily="2" charset="2"/>
              <a:buChar char="§"/>
            </a:pPr>
            <a:r>
              <a:rPr lang="en-US" sz="1600" dirty="0"/>
              <a:t>Ties the ELA to the signals directly in RTL</a:t>
            </a:r>
          </a:p>
        </p:txBody>
      </p:sp>
      <p:pic>
        <p:nvPicPr>
          <p:cNvPr id="8" name="Picture 7">
            <a:extLst>
              <a:ext uri="{FF2B5EF4-FFF2-40B4-BE49-F238E27FC236}">
                <a16:creationId xmlns:a16="http://schemas.microsoft.com/office/drawing/2014/main" id="{74B42FC1-0DDF-4688-9C3A-DE69EBF0F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952" y="3688702"/>
            <a:ext cx="1674014" cy="1062948"/>
          </a:xfrm>
          <a:prstGeom prst="rect">
            <a:avLst/>
          </a:prstGeom>
        </p:spPr>
      </p:pic>
      <p:pic>
        <p:nvPicPr>
          <p:cNvPr id="4" name="Picture 3"/>
          <p:cNvPicPr>
            <a:picLocks noChangeAspect="1"/>
          </p:cNvPicPr>
          <p:nvPr/>
        </p:nvPicPr>
        <p:blipFill rotWithShape="1">
          <a:blip r:embed="rId4"/>
          <a:srcRect l="47873" t="32242" r="47873" b="36586"/>
          <a:stretch/>
        </p:blipFill>
        <p:spPr>
          <a:xfrm>
            <a:off x="6490138" y="895901"/>
            <a:ext cx="1341933" cy="2049173"/>
          </a:xfrm>
          <a:prstGeom prst="rect">
            <a:avLst/>
          </a:prstGeom>
        </p:spPr>
      </p:pic>
    </p:spTree>
    <p:extLst>
      <p:ext uri="{BB962C8B-B14F-4D97-AF65-F5344CB8AC3E}">
        <p14:creationId xmlns:p14="http://schemas.microsoft.com/office/powerpoint/2010/main" val="32356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25</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347013" y="1037939"/>
            <a:ext cx="2318067"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Instance Manager</a:t>
            </a:r>
          </a:p>
          <a:p>
            <a:pPr marL="285750" indent="-285750">
              <a:buFont typeface="Wingdings" panose="05000000000000000000" pitchFamily="2" charset="2"/>
              <a:buChar char="§"/>
            </a:pPr>
            <a:r>
              <a:rPr lang="en-US" sz="1600" dirty="0">
                <a:solidFill>
                  <a:srgbClr val="003C71"/>
                </a:solidFill>
              </a:rPr>
              <a:t>Identifies which instance is being edited in the GUI</a:t>
            </a:r>
          </a:p>
          <a:p>
            <a:pPr marL="285750" indent="-285750">
              <a:buFont typeface="Wingdings" panose="05000000000000000000" pitchFamily="2" charset="2"/>
              <a:buChar char="§"/>
            </a:pPr>
            <a:r>
              <a:rPr lang="en-US" sz="1600" dirty="0">
                <a:solidFill>
                  <a:srgbClr val="003C71"/>
                </a:solidFill>
              </a:rPr>
              <a:t>Enable/Disable instances quickly</a:t>
            </a:r>
          </a:p>
          <a:p>
            <a:pPr marL="285750" indent="-285750">
              <a:buFont typeface="Wingdings" panose="05000000000000000000" pitchFamily="2" charset="2"/>
              <a:buChar char="§"/>
            </a:pPr>
            <a:r>
              <a:rPr lang="en-US" sz="1600" dirty="0">
                <a:solidFill>
                  <a:srgbClr val="003C71"/>
                </a:solidFill>
              </a:rPr>
              <a:t>Gives status and resource utilization (LEs and memory)</a:t>
            </a:r>
          </a:p>
        </p:txBody>
      </p:sp>
      <p:sp>
        <p:nvSpPr>
          <p:cNvPr id="7" name="Rectangle 6">
            <a:extLst>
              <a:ext uri="{FF2B5EF4-FFF2-40B4-BE49-F238E27FC236}">
                <a16:creationId xmlns:a16="http://schemas.microsoft.com/office/drawing/2014/main" id="{D5293CE5-5C19-494E-9D51-4A305C66DD85}"/>
              </a:ext>
            </a:extLst>
          </p:cNvPr>
          <p:cNvSpPr/>
          <p:nvPr/>
        </p:nvSpPr>
        <p:spPr>
          <a:xfrm>
            <a:off x="2924858" y="1379220"/>
            <a:ext cx="4062682" cy="74676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92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26</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455613" y="1203325"/>
            <a:ext cx="2318067"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JTAG Chain Configuration</a:t>
            </a:r>
          </a:p>
          <a:p>
            <a:pPr marL="285750" indent="-285750">
              <a:buFont typeface="Wingdings" panose="05000000000000000000" pitchFamily="2" charset="2"/>
              <a:buChar char="§"/>
            </a:pPr>
            <a:r>
              <a:rPr lang="en-US" sz="1600" dirty="0">
                <a:solidFill>
                  <a:srgbClr val="003C71"/>
                </a:solidFill>
              </a:rPr>
              <a:t>Built in “Programmer”</a:t>
            </a:r>
          </a:p>
          <a:p>
            <a:pPr marL="285750" indent="-285750">
              <a:buFont typeface="Wingdings" panose="05000000000000000000" pitchFamily="2" charset="2"/>
              <a:buChar char="§"/>
            </a:pPr>
            <a:r>
              <a:rPr lang="en-US" sz="1600" dirty="0">
                <a:solidFill>
                  <a:srgbClr val="003C71"/>
                </a:solidFill>
              </a:rPr>
              <a:t>Scans the JTAG chain and identifies available devices</a:t>
            </a:r>
          </a:p>
        </p:txBody>
      </p:sp>
      <p:sp>
        <p:nvSpPr>
          <p:cNvPr id="7" name="Rectangle 6">
            <a:extLst>
              <a:ext uri="{FF2B5EF4-FFF2-40B4-BE49-F238E27FC236}">
                <a16:creationId xmlns:a16="http://schemas.microsoft.com/office/drawing/2014/main" id="{D5293CE5-5C19-494E-9D51-4A305C66DD85}"/>
              </a:ext>
            </a:extLst>
          </p:cNvPr>
          <p:cNvSpPr/>
          <p:nvPr/>
        </p:nvSpPr>
        <p:spPr>
          <a:xfrm flipH="1">
            <a:off x="6987539" y="1379220"/>
            <a:ext cx="1957451" cy="74676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spTree>
    <p:custDataLst>
      <p:tags r:id="rId1"/>
    </p:custDataLst>
    <p:extLst>
      <p:ext uri="{BB962C8B-B14F-4D97-AF65-F5344CB8AC3E}">
        <p14:creationId xmlns:p14="http://schemas.microsoft.com/office/powerpoint/2010/main" val="128566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27</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455613" y="1203325"/>
            <a:ext cx="2318067"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Nodes List</a:t>
            </a:r>
          </a:p>
          <a:p>
            <a:pPr marL="285750" indent="-285750">
              <a:buFont typeface="Wingdings" panose="05000000000000000000" pitchFamily="2" charset="2"/>
              <a:buChar char="§"/>
            </a:pPr>
            <a:r>
              <a:rPr lang="en-US" sz="1600" dirty="0">
                <a:solidFill>
                  <a:srgbClr val="003C71"/>
                </a:solidFill>
              </a:rPr>
              <a:t>Use the Node Finder to add signals to be tapped</a:t>
            </a:r>
          </a:p>
          <a:p>
            <a:pPr marL="285750" indent="-285750">
              <a:buFont typeface="Wingdings" panose="05000000000000000000" pitchFamily="2" charset="2"/>
              <a:buChar char="§"/>
            </a:pPr>
            <a:r>
              <a:rPr lang="en-US" sz="1600" dirty="0">
                <a:solidFill>
                  <a:srgbClr val="003C71"/>
                </a:solidFill>
              </a:rPr>
              <a:t>Automatically groups busses together and create custom groups</a:t>
            </a:r>
          </a:p>
          <a:p>
            <a:pPr marL="285750" indent="-285750">
              <a:buFont typeface="Wingdings" panose="05000000000000000000" pitchFamily="2" charset="2"/>
              <a:buChar char="§"/>
            </a:pPr>
            <a:endParaRPr lang="en-US" sz="1600" dirty="0">
              <a:solidFill>
                <a:srgbClr val="003C71"/>
              </a:solidFill>
            </a:endParaRPr>
          </a:p>
          <a:p>
            <a:pPr marL="285750" indent="-285750">
              <a:buFont typeface="Wingdings" panose="05000000000000000000" pitchFamily="2" charset="2"/>
              <a:buChar char="§"/>
            </a:pPr>
            <a:endParaRPr lang="en-US" sz="1600" dirty="0">
              <a:solidFill>
                <a:srgbClr val="003C71"/>
              </a:solidFill>
            </a:endParaRPr>
          </a:p>
        </p:txBody>
      </p:sp>
      <p:sp>
        <p:nvSpPr>
          <p:cNvPr id="7" name="Rectangle 6">
            <a:extLst>
              <a:ext uri="{FF2B5EF4-FFF2-40B4-BE49-F238E27FC236}">
                <a16:creationId xmlns:a16="http://schemas.microsoft.com/office/drawing/2014/main" id="{D5293CE5-5C19-494E-9D51-4A305C66DD85}"/>
              </a:ext>
            </a:extLst>
          </p:cNvPr>
          <p:cNvSpPr/>
          <p:nvPr/>
        </p:nvSpPr>
        <p:spPr>
          <a:xfrm>
            <a:off x="3032760" y="2225040"/>
            <a:ext cx="1249680" cy="140970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spTree>
    <p:custDataLst>
      <p:tags r:id="rId1"/>
    </p:custDataLst>
    <p:extLst>
      <p:ext uri="{BB962C8B-B14F-4D97-AF65-F5344CB8AC3E}">
        <p14:creationId xmlns:p14="http://schemas.microsoft.com/office/powerpoint/2010/main" val="134593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291983" y="79375"/>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28</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98" y="664144"/>
            <a:ext cx="6307194" cy="3991742"/>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230268" y="948055"/>
            <a:ext cx="2469245"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Trigger Conditions and Qualifiers</a:t>
            </a:r>
          </a:p>
          <a:p>
            <a:pPr marL="342900" indent="-342900">
              <a:buFont typeface="Wingdings" panose="05000000000000000000" pitchFamily="2" charset="2"/>
              <a:buChar char="§"/>
            </a:pPr>
            <a:r>
              <a:rPr lang="en-US" sz="1600" dirty="0">
                <a:solidFill>
                  <a:srgbClr val="003C71"/>
                </a:solidFill>
              </a:rPr>
              <a:t>Data Enable: </a:t>
            </a:r>
            <a:br>
              <a:rPr lang="en-US" sz="1600" dirty="0">
                <a:solidFill>
                  <a:srgbClr val="003C71"/>
                </a:solidFill>
              </a:rPr>
            </a:br>
            <a:r>
              <a:rPr lang="en-US" sz="1600" dirty="0">
                <a:solidFill>
                  <a:srgbClr val="003C71"/>
                </a:solidFill>
              </a:rPr>
              <a:t>Saves signal data (disable to save memory)</a:t>
            </a:r>
          </a:p>
          <a:p>
            <a:pPr marL="342900" indent="-342900">
              <a:buFont typeface="Wingdings" panose="05000000000000000000" pitchFamily="2" charset="2"/>
              <a:buChar char="§"/>
            </a:pPr>
            <a:r>
              <a:rPr lang="en-US" sz="1600" dirty="0">
                <a:solidFill>
                  <a:srgbClr val="003C71"/>
                </a:solidFill>
              </a:rPr>
              <a:t>Trigger Enable: Signal is part of the trigger condition (disable to save LEs)</a:t>
            </a:r>
          </a:p>
        </p:txBody>
      </p:sp>
      <p:sp>
        <p:nvSpPr>
          <p:cNvPr id="7" name="Rectangle 6">
            <a:extLst>
              <a:ext uri="{FF2B5EF4-FFF2-40B4-BE49-F238E27FC236}">
                <a16:creationId xmlns:a16="http://schemas.microsoft.com/office/drawing/2014/main" id="{D5293CE5-5C19-494E-9D51-4A305C66DD85}"/>
              </a:ext>
            </a:extLst>
          </p:cNvPr>
          <p:cNvSpPr/>
          <p:nvPr/>
        </p:nvSpPr>
        <p:spPr>
          <a:xfrm flipH="1">
            <a:off x="4282440" y="2225040"/>
            <a:ext cx="2263140" cy="140970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spTree>
    <p:custDataLst>
      <p:tags r:id="rId1"/>
    </p:custDataLst>
    <p:extLst>
      <p:ext uri="{BB962C8B-B14F-4D97-AF65-F5344CB8AC3E}">
        <p14:creationId xmlns:p14="http://schemas.microsoft.com/office/powerpoint/2010/main" val="45391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29</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195835" y="821472"/>
            <a:ext cx="2469245"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Trigger Conditions</a:t>
            </a:r>
          </a:p>
          <a:p>
            <a:pPr marL="342900" indent="-342900">
              <a:buFont typeface="Wingdings" panose="05000000000000000000" pitchFamily="2" charset="2"/>
              <a:buChar char="§"/>
            </a:pPr>
            <a:r>
              <a:rPr lang="en-US" sz="1600" dirty="0">
                <a:solidFill>
                  <a:srgbClr val="003C71"/>
                </a:solidFill>
              </a:rPr>
              <a:t>Add up to 10 trigger conditions</a:t>
            </a:r>
          </a:p>
          <a:p>
            <a:pPr marL="342900" indent="-342900">
              <a:buFont typeface="Wingdings" panose="05000000000000000000" pitchFamily="2" charset="2"/>
              <a:buChar char="§"/>
            </a:pPr>
            <a:r>
              <a:rPr lang="en-US" sz="1600" dirty="0">
                <a:solidFill>
                  <a:srgbClr val="003C71"/>
                </a:solidFill>
              </a:rPr>
              <a:t>Choose how every node is compared</a:t>
            </a:r>
          </a:p>
          <a:p>
            <a:pPr marL="342900" indent="-342900">
              <a:buFont typeface="Wingdings" panose="05000000000000000000" pitchFamily="2" charset="2"/>
              <a:buChar char="§"/>
            </a:pPr>
            <a:endParaRPr lang="en-US" sz="1600" dirty="0">
              <a:solidFill>
                <a:srgbClr val="003C71"/>
              </a:solidFill>
            </a:endParaRPr>
          </a:p>
          <a:p>
            <a:endParaRPr lang="en-US" sz="1600" dirty="0">
              <a:solidFill>
                <a:srgbClr val="003C71"/>
              </a:solidFill>
            </a:endParaRPr>
          </a:p>
          <a:p>
            <a:pPr marL="342900" indent="-342900">
              <a:buFont typeface="Wingdings" panose="05000000000000000000" pitchFamily="2" charset="2"/>
              <a:buChar char="§"/>
            </a:pPr>
            <a:endParaRPr lang="en-US" sz="1600" dirty="0">
              <a:solidFill>
                <a:srgbClr val="003C71"/>
              </a:solidFill>
            </a:endParaRPr>
          </a:p>
        </p:txBody>
      </p:sp>
      <p:sp>
        <p:nvSpPr>
          <p:cNvPr id="7" name="Rectangle 6">
            <a:extLst>
              <a:ext uri="{FF2B5EF4-FFF2-40B4-BE49-F238E27FC236}">
                <a16:creationId xmlns:a16="http://schemas.microsoft.com/office/drawing/2014/main" id="{D5293CE5-5C19-494E-9D51-4A305C66DD85}"/>
              </a:ext>
            </a:extLst>
          </p:cNvPr>
          <p:cNvSpPr/>
          <p:nvPr/>
        </p:nvSpPr>
        <p:spPr>
          <a:xfrm flipH="1">
            <a:off x="5265420" y="2293002"/>
            <a:ext cx="1280160" cy="32766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pic>
        <p:nvPicPr>
          <p:cNvPr id="2" name="Picture 1">
            <a:extLst>
              <a:ext uri="{FF2B5EF4-FFF2-40B4-BE49-F238E27FC236}">
                <a16:creationId xmlns:a16="http://schemas.microsoft.com/office/drawing/2014/main" id="{53860BD1-3FC7-43DB-B375-4054198C6F69}"/>
              </a:ext>
            </a:extLst>
          </p:cNvPr>
          <p:cNvPicPr>
            <a:picLocks noChangeAspect="1"/>
          </p:cNvPicPr>
          <p:nvPr/>
        </p:nvPicPr>
        <p:blipFill>
          <a:blip r:embed="rId5"/>
          <a:stretch>
            <a:fillRect/>
          </a:stretch>
        </p:blipFill>
        <p:spPr>
          <a:xfrm>
            <a:off x="7177537" y="1699260"/>
            <a:ext cx="1333616" cy="1676545"/>
          </a:xfrm>
          <a:prstGeom prst="rect">
            <a:avLst/>
          </a:prstGeom>
        </p:spPr>
      </p:pic>
      <p:sp>
        <p:nvSpPr>
          <p:cNvPr id="3" name="Rectangle 2">
            <a:extLst>
              <a:ext uri="{FF2B5EF4-FFF2-40B4-BE49-F238E27FC236}">
                <a16:creationId xmlns:a16="http://schemas.microsoft.com/office/drawing/2014/main" id="{84C7C58E-DCF1-4FA1-AE1B-AC15388E6B37}"/>
              </a:ext>
            </a:extLst>
          </p:cNvPr>
          <p:cNvSpPr/>
          <p:nvPr/>
        </p:nvSpPr>
        <p:spPr>
          <a:xfrm>
            <a:off x="7139437" y="1691640"/>
            <a:ext cx="1371716" cy="1706880"/>
          </a:xfrm>
          <a:prstGeom prst="rect">
            <a:avLst/>
          </a:prstGeom>
          <a:noFill/>
          <a:ln w="762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3B8AFC5-65F0-480E-AA43-0E485CAA2AAD}"/>
              </a:ext>
            </a:extLst>
          </p:cNvPr>
          <p:cNvCxnSpPr/>
          <p:nvPr/>
        </p:nvCxnSpPr>
        <p:spPr>
          <a:xfrm flipV="1">
            <a:off x="6545580" y="1691640"/>
            <a:ext cx="593857" cy="609600"/>
          </a:xfrm>
          <a:prstGeom prst="straightConnector1">
            <a:avLst/>
          </a:prstGeom>
          <a:ln w="412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5019AB-14BC-4CBF-B6FC-958D1E220CA3}"/>
              </a:ext>
            </a:extLst>
          </p:cNvPr>
          <p:cNvCxnSpPr>
            <a:cxnSpLocks/>
          </p:cNvCxnSpPr>
          <p:nvPr/>
        </p:nvCxnSpPr>
        <p:spPr>
          <a:xfrm>
            <a:off x="6545580" y="2628900"/>
            <a:ext cx="593857" cy="769620"/>
          </a:xfrm>
          <a:prstGeom prst="straightConnector1">
            <a:avLst/>
          </a:prstGeom>
          <a:ln w="412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81588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a:solidFill>
                  <a:schemeClr val="bg1">
                    <a:alpha val="90000"/>
                  </a:schemeClr>
                </a:solidFill>
              </a:rPr>
              <a:t>Simulation with </a:t>
            </a:r>
            <a:r>
              <a:rPr lang="en-US" dirty="0" err="1">
                <a:solidFill>
                  <a:schemeClr val="bg1">
                    <a:alpha val="90000"/>
                  </a:schemeClr>
                </a:solidFill>
              </a:rPr>
              <a:t>ModelSim</a:t>
            </a:r>
            <a:endParaRPr lang="en-US" dirty="0">
              <a:solidFill>
                <a:schemeClr val="bg1">
                  <a:alpha val="90000"/>
                </a:schemeClr>
              </a:solidFill>
            </a:endParaRPr>
          </a:p>
        </p:txBody>
      </p:sp>
      <p:sp>
        <p:nvSpPr>
          <p:cNvPr id="7" name="Text Placeholder 2"/>
          <p:cNvSpPr>
            <a:spLocks noGrp="1"/>
          </p:cNvSpPr>
          <p:nvPr>
            <p:ph type="body" idx="1"/>
          </p:nvPr>
        </p:nvSpPr>
        <p:spPr/>
        <p:txBody>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endParaRPr lang="en-US" dirty="0"/>
          </a:p>
        </p:txBody>
      </p:sp>
    </p:spTree>
    <p:extLst>
      <p:ext uri="{BB962C8B-B14F-4D97-AF65-F5344CB8AC3E}">
        <p14:creationId xmlns:p14="http://schemas.microsoft.com/office/powerpoint/2010/main" val="292496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30</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455613" y="1203325"/>
            <a:ext cx="2469245"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Trigger Conditions</a:t>
            </a:r>
          </a:p>
          <a:p>
            <a:pPr marL="342900" indent="-342900">
              <a:buFont typeface="Wingdings" panose="05000000000000000000" pitchFamily="2" charset="2"/>
              <a:buChar char="§"/>
            </a:pPr>
            <a:r>
              <a:rPr lang="en-US" sz="1600" dirty="0">
                <a:solidFill>
                  <a:srgbClr val="003C71"/>
                </a:solidFill>
              </a:rPr>
              <a:t>Add up to 10 trigger conditions</a:t>
            </a:r>
          </a:p>
          <a:p>
            <a:pPr marL="342900" indent="-342900">
              <a:buFont typeface="Wingdings" panose="05000000000000000000" pitchFamily="2" charset="2"/>
              <a:buChar char="§"/>
            </a:pPr>
            <a:r>
              <a:rPr lang="en-US" sz="1600" dirty="0">
                <a:solidFill>
                  <a:srgbClr val="003C71"/>
                </a:solidFill>
              </a:rPr>
              <a:t>Choose how every node is compared</a:t>
            </a:r>
          </a:p>
          <a:p>
            <a:pPr marL="342900" indent="-342900">
              <a:buFont typeface="Wingdings" panose="05000000000000000000" pitchFamily="2" charset="2"/>
              <a:buChar char="§"/>
            </a:pPr>
            <a:r>
              <a:rPr lang="en-US" sz="1600" dirty="0">
                <a:solidFill>
                  <a:srgbClr val="003C71"/>
                </a:solidFill>
              </a:rPr>
              <a:t>Choose what action triggers a specific node</a:t>
            </a:r>
          </a:p>
          <a:p>
            <a:endParaRPr lang="en-US" sz="1600" dirty="0">
              <a:solidFill>
                <a:srgbClr val="003C71"/>
              </a:solidFill>
            </a:endParaRPr>
          </a:p>
          <a:p>
            <a:pPr marL="342900" indent="-342900">
              <a:buFont typeface="Wingdings" panose="05000000000000000000" pitchFamily="2" charset="2"/>
              <a:buChar char="§"/>
            </a:pPr>
            <a:endParaRPr lang="en-US" sz="1600" dirty="0">
              <a:solidFill>
                <a:srgbClr val="003C71"/>
              </a:solidFill>
            </a:endParaRPr>
          </a:p>
        </p:txBody>
      </p:sp>
      <p:sp>
        <p:nvSpPr>
          <p:cNvPr id="7" name="Rectangle 6">
            <a:extLst>
              <a:ext uri="{FF2B5EF4-FFF2-40B4-BE49-F238E27FC236}">
                <a16:creationId xmlns:a16="http://schemas.microsoft.com/office/drawing/2014/main" id="{D5293CE5-5C19-494E-9D51-4A305C66DD85}"/>
              </a:ext>
            </a:extLst>
          </p:cNvPr>
          <p:cNvSpPr/>
          <p:nvPr/>
        </p:nvSpPr>
        <p:spPr>
          <a:xfrm flipH="1">
            <a:off x="5265420" y="2589570"/>
            <a:ext cx="1280160" cy="985652"/>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cxnSp>
        <p:nvCxnSpPr>
          <p:cNvPr id="15" name="Straight Arrow Connector 14">
            <a:extLst>
              <a:ext uri="{FF2B5EF4-FFF2-40B4-BE49-F238E27FC236}">
                <a16:creationId xmlns:a16="http://schemas.microsoft.com/office/drawing/2014/main" id="{43B8AFC5-65F0-480E-AA43-0E485CAA2AAD}"/>
              </a:ext>
            </a:extLst>
          </p:cNvPr>
          <p:cNvCxnSpPr>
            <a:cxnSpLocks/>
          </p:cNvCxnSpPr>
          <p:nvPr/>
        </p:nvCxnSpPr>
        <p:spPr>
          <a:xfrm flipH="1" flipV="1">
            <a:off x="3939481" y="918083"/>
            <a:ext cx="1325939" cy="1658332"/>
          </a:xfrm>
          <a:prstGeom prst="straightConnector1">
            <a:avLst/>
          </a:prstGeom>
          <a:ln w="412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5019AB-14BC-4CBF-B6FC-958D1E220CA3}"/>
              </a:ext>
            </a:extLst>
          </p:cNvPr>
          <p:cNvCxnSpPr>
            <a:cxnSpLocks/>
          </p:cNvCxnSpPr>
          <p:nvPr/>
        </p:nvCxnSpPr>
        <p:spPr>
          <a:xfrm flipH="1">
            <a:off x="3939481" y="3588377"/>
            <a:ext cx="1316492" cy="995244"/>
          </a:xfrm>
          <a:prstGeom prst="straightConnector1">
            <a:avLst/>
          </a:prstGeom>
          <a:ln w="41275">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31DF06C-9E7D-457A-927E-074059D687AE}"/>
              </a:ext>
            </a:extLst>
          </p:cNvPr>
          <p:cNvPicPr>
            <a:picLocks noChangeAspect="1"/>
          </p:cNvPicPr>
          <p:nvPr/>
        </p:nvPicPr>
        <p:blipFill>
          <a:blip r:embed="rId5"/>
          <a:stretch>
            <a:fillRect/>
          </a:stretch>
        </p:blipFill>
        <p:spPr>
          <a:xfrm>
            <a:off x="2933953" y="918083"/>
            <a:ext cx="1272650" cy="3665538"/>
          </a:xfrm>
          <a:prstGeom prst="rect">
            <a:avLst/>
          </a:prstGeom>
        </p:spPr>
      </p:pic>
      <p:sp>
        <p:nvSpPr>
          <p:cNvPr id="3" name="Rectangle 2">
            <a:extLst>
              <a:ext uri="{FF2B5EF4-FFF2-40B4-BE49-F238E27FC236}">
                <a16:creationId xmlns:a16="http://schemas.microsoft.com/office/drawing/2014/main" id="{84C7C58E-DCF1-4FA1-AE1B-AC15388E6B37}"/>
              </a:ext>
            </a:extLst>
          </p:cNvPr>
          <p:cNvSpPr/>
          <p:nvPr/>
        </p:nvSpPr>
        <p:spPr>
          <a:xfrm>
            <a:off x="2933953" y="918083"/>
            <a:ext cx="1227708" cy="3665538"/>
          </a:xfrm>
          <a:prstGeom prst="rect">
            <a:avLst/>
          </a:prstGeom>
          <a:noFill/>
          <a:ln w="762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5468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5B0AD9-7B1B-48BC-A5CF-BB299CA52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31</a:t>
            </a:fld>
            <a:endParaRPr lang="en-US"/>
          </a:p>
        </p:txBody>
      </p:sp>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455613" y="1203325"/>
            <a:ext cx="2384335"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Signal Configuration</a:t>
            </a:r>
          </a:p>
          <a:p>
            <a:pPr marL="342900" indent="-342900">
              <a:buFont typeface="Wingdings" panose="05000000000000000000" pitchFamily="2" charset="2"/>
              <a:buChar char="§"/>
            </a:pPr>
            <a:r>
              <a:rPr lang="en-US" sz="1600" dirty="0">
                <a:solidFill>
                  <a:srgbClr val="003C71"/>
                </a:solidFill>
              </a:rPr>
              <a:t>Advanced trigger control</a:t>
            </a:r>
          </a:p>
          <a:p>
            <a:pPr marL="342900" indent="-342900">
              <a:buFont typeface="Wingdings" panose="05000000000000000000" pitchFamily="2" charset="2"/>
              <a:buChar char="§"/>
            </a:pPr>
            <a:r>
              <a:rPr lang="en-US" sz="1600" dirty="0">
                <a:solidFill>
                  <a:srgbClr val="003C71"/>
                </a:solidFill>
              </a:rPr>
              <a:t>Select the number of trigger conditions</a:t>
            </a:r>
          </a:p>
          <a:p>
            <a:pPr marL="342900" indent="-342900">
              <a:buFont typeface="Wingdings" panose="05000000000000000000" pitchFamily="2" charset="2"/>
              <a:buChar char="§"/>
            </a:pPr>
            <a:r>
              <a:rPr lang="en-US" sz="1600" dirty="0">
                <a:solidFill>
                  <a:srgbClr val="003C71"/>
                </a:solidFill>
              </a:rPr>
              <a:t>Trigger In/Out options</a:t>
            </a:r>
          </a:p>
          <a:p>
            <a:endParaRPr lang="en-US" sz="1600" dirty="0">
              <a:solidFill>
                <a:srgbClr val="003C71"/>
              </a:solidFill>
            </a:endParaRPr>
          </a:p>
          <a:p>
            <a:endParaRPr lang="en-US" sz="1600" dirty="0">
              <a:solidFill>
                <a:srgbClr val="003C71"/>
              </a:solidFill>
            </a:endParaRPr>
          </a:p>
        </p:txBody>
      </p:sp>
      <p:pic>
        <p:nvPicPr>
          <p:cNvPr id="3" name="Picture 2">
            <a:extLst>
              <a:ext uri="{FF2B5EF4-FFF2-40B4-BE49-F238E27FC236}">
                <a16:creationId xmlns:a16="http://schemas.microsoft.com/office/drawing/2014/main" id="{525FB398-8079-4E2C-B9E9-4A0269013811}"/>
              </a:ext>
            </a:extLst>
          </p:cNvPr>
          <p:cNvPicPr>
            <a:picLocks noChangeAspect="1"/>
          </p:cNvPicPr>
          <p:nvPr/>
        </p:nvPicPr>
        <p:blipFill>
          <a:blip r:embed="rId5"/>
          <a:stretch>
            <a:fillRect/>
          </a:stretch>
        </p:blipFill>
        <p:spPr>
          <a:xfrm>
            <a:off x="3050632" y="788154"/>
            <a:ext cx="2740569" cy="3943001"/>
          </a:xfrm>
          <a:prstGeom prst="rect">
            <a:avLst/>
          </a:prstGeom>
        </p:spPr>
      </p:pic>
      <p:sp>
        <p:nvSpPr>
          <p:cNvPr id="10" name="Rectangle 9">
            <a:extLst>
              <a:ext uri="{FF2B5EF4-FFF2-40B4-BE49-F238E27FC236}">
                <a16:creationId xmlns:a16="http://schemas.microsoft.com/office/drawing/2014/main" id="{BFA1D463-317D-4E63-9AEA-D2B2B7170AA0}"/>
              </a:ext>
            </a:extLst>
          </p:cNvPr>
          <p:cNvSpPr/>
          <p:nvPr/>
        </p:nvSpPr>
        <p:spPr>
          <a:xfrm flipH="1">
            <a:off x="6598918" y="2225040"/>
            <a:ext cx="2225041" cy="1409700"/>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sp>
        <p:nvSpPr>
          <p:cNvPr id="11" name="Rectangle 10">
            <a:extLst>
              <a:ext uri="{FF2B5EF4-FFF2-40B4-BE49-F238E27FC236}">
                <a16:creationId xmlns:a16="http://schemas.microsoft.com/office/drawing/2014/main" id="{B1874938-3482-4648-9749-E008AACB82DD}"/>
              </a:ext>
            </a:extLst>
          </p:cNvPr>
          <p:cNvSpPr/>
          <p:nvPr/>
        </p:nvSpPr>
        <p:spPr>
          <a:xfrm flipH="1">
            <a:off x="3050631" y="770549"/>
            <a:ext cx="2740569" cy="3960605"/>
          </a:xfrm>
          <a:prstGeom prst="rect">
            <a:avLst/>
          </a:prstGeom>
          <a:noFill/>
          <a:ln w="381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cxnSp>
        <p:nvCxnSpPr>
          <p:cNvPr id="5" name="Straight Arrow Connector 4">
            <a:extLst>
              <a:ext uri="{FF2B5EF4-FFF2-40B4-BE49-F238E27FC236}">
                <a16:creationId xmlns:a16="http://schemas.microsoft.com/office/drawing/2014/main" id="{20094A30-DC68-4EC5-B8EF-AC5F7CFE5B87}"/>
              </a:ext>
            </a:extLst>
          </p:cNvPr>
          <p:cNvCxnSpPr/>
          <p:nvPr/>
        </p:nvCxnSpPr>
        <p:spPr>
          <a:xfrm flipH="1" flipV="1">
            <a:off x="5791200" y="770549"/>
            <a:ext cx="807717" cy="1454491"/>
          </a:xfrm>
          <a:prstGeom prst="straightConnector1">
            <a:avLst/>
          </a:prstGeom>
          <a:ln w="38100">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FCE1512-7C07-48F6-8A56-B0D2B37F8694}"/>
              </a:ext>
            </a:extLst>
          </p:cNvPr>
          <p:cNvCxnSpPr>
            <a:cxnSpLocks/>
          </p:cNvCxnSpPr>
          <p:nvPr/>
        </p:nvCxnSpPr>
        <p:spPr>
          <a:xfrm flipH="1">
            <a:off x="5791199" y="3634741"/>
            <a:ext cx="810664" cy="1114018"/>
          </a:xfrm>
          <a:prstGeom prst="straightConnector1">
            <a:avLst/>
          </a:prstGeom>
          <a:ln w="38100">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86468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6627" name="Rectangle 3"/>
          <p:cNvSpPr>
            <a:spLocks noGrp="1" noChangeArrowheads="1"/>
          </p:cNvSpPr>
          <p:nvPr>
            <p:ph type="title"/>
          </p:nvPr>
        </p:nvSpPr>
        <p:spPr>
          <a:xfrm>
            <a:off x="455613" y="310130"/>
            <a:ext cx="8229600" cy="868680"/>
          </a:xfrm>
        </p:spPr>
        <p:txBody>
          <a:bodyPr/>
          <a:lstStyle/>
          <a:p>
            <a:r>
              <a:rPr lang="en-US" dirty="0">
                <a:ea typeface="ＭＳ Ｐゴシック" pitchFamily="-65" charset="-128"/>
              </a:rPr>
              <a:t>Signal Tap  Logic Analyzer Window</a:t>
            </a:r>
          </a:p>
        </p:txBody>
      </p:sp>
      <p:sp>
        <p:nvSpPr>
          <p:cNvPr id="76804" name="Slide Number Placeholder 4"/>
          <p:cNvSpPr>
            <a:spLocks noGrp="1"/>
          </p:cNvSpPr>
          <p:nvPr>
            <p:ph type="sldNum" sz="quarter" idx="10"/>
          </p:nvPr>
        </p:nvSpPr>
        <p:spPr/>
        <p:txBody>
          <a:bodyPr/>
          <a:lstStyle/>
          <a:p>
            <a:fld id="{9C20C247-1B16-476A-B570-ACE5D34DC995}" type="slidenum">
              <a:rPr lang="en-US"/>
              <a:pPr/>
              <a:t>32</a:t>
            </a:fld>
            <a:endParaRPr lang="en-US"/>
          </a:p>
        </p:txBody>
      </p:sp>
      <p:pic>
        <p:nvPicPr>
          <p:cNvPr id="18" name="Picture 17">
            <a:extLst>
              <a:ext uri="{FF2B5EF4-FFF2-40B4-BE49-F238E27FC236}">
                <a16:creationId xmlns:a16="http://schemas.microsoft.com/office/drawing/2014/main" id="{92241520-FB98-4E3B-ACF5-46647109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858" y="845820"/>
            <a:ext cx="6020133" cy="3810065"/>
          </a:xfrm>
          <a:prstGeom prst="rect">
            <a:avLst/>
          </a:prstGeom>
        </p:spPr>
      </p:pic>
      <p:sp>
        <p:nvSpPr>
          <p:cNvPr id="19" name="Content Placeholder 2">
            <a:extLst>
              <a:ext uri="{FF2B5EF4-FFF2-40B4-BE49-F238E27FC236}">
                <a16:creationId xmlns:a16="http://schemas.microsoft.com/office/drawing/2014/main" id="{FB79D840-BB99-4773-92BE-1C6CF0C52EEA}"/>
              </a:ext>
            </a:extLst>
          </p:cNvPr>
          <p:cNvSpPr txBox="1">
            <a:spLocks/>
          </p:cNvSpPr>
          <p:nvPr/>
        </p:nvSpPr>
        <p:spPr>
          <a:xfrm>
            <a:off x="455613" y="1203325"/>
            <a:ext cx="2318067" cy="34258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Data/Setup Window</a:t>
            </a:r>
          </a:p>
          <a:p>
            <a:pPr marL="285750" indent="-285750">
              <a:buFont typeface="Wingdings" panose="05000000000000000000" pitchFamily="2" charset="2"/>
              <a:buChar char="§"/>
            </a:pPr>
            <a:r>
              <a:rPr lang="en-US" sz="1600" b="1" dirty="0">
                <a:solidFill>
                  <a:srgbClr val="003C71"/>
                </a:solidFill>
              </a:rPr>
              <a:t>Setup</a:t>
            </a:r>
            <a:r>
              <a:rPr lang="en-US" sz="1600" dirty="0">
                <a:solidFill>
                  <a:srgbClr val="003C71"/>
                </a:solidFill>
              </a:rPr>
              <a:t> allows configuration of nodes and trigger conditions </a:t>
            </a:r>
            <a:br>
              <a:rPr lang="en-US" sz="1600" dirty="0">
                <a:solidFill>
                  <a:srgbClr val="003C71"/>
                </a:solidFill>
              </a:rPr>
            </a:br>
            <a:r>
              <a:rPr lang="en-US" sz="1600" dirty="0">
                <a:solidFill>
                  <a:srgbClr val="003C71"/>
                </a:solidFill>
              </a:rPr>
              <a:t>(for making edits)</a:t>
            </a:r>
          </a:p>
          <a:p>
            <a:pPr marL="285750" indent="-285750">
              <a:buFont typeface="Wingdings" panose="05000000000000000000" pitchFamily="2" charset="2"/>
              <a:buChar char="§"/>
            </a:pPr>
            <a:r>
              <a:rPr lang="en-US" sz="1600" b="1" dirty="0">
                <a:solidFill>
                  <a:srgbClr val="003C71"/>
                </a:solidFill>
              </a:rPr>
              <a:t>Data</a:t>
            </a:r>
            <a:r>
              <a:rPr lang="en-US" sz="1600" dirty="0">
                <a:solidFill>
                  <a:srgbClr val="003C71"/>
                </a:solidFill>
              </a:rPr>
              <a:t> shows the acquired signal information </a:t>
            </a:r>
            <a:br>
              <a:rPr lang="en-US" sz="1600" dirty="0">
                <a:solidFill>
                  <a:srgbClr val="003C71"/>
                </a:solidFill>
              </a:rPr>
            </a:br>
            <a:r>
              <a:rPr lang="en-US" sz="1600" dirty="0">
                <a:solidFill>
                  <a:srgbClr val="003C71"/>
                </a:solidFill>
              </a:rPr>
              <a:t>(for viewing results) </a:t>
            </a:r>
          </a:p>
          <a:p>
            <a:r>
              <a:rPr lang="en-US" sz="1600" dirty="0">
                <a:solidFill>
                  <a:srgbClr val="003C71"/>
                </a:solidFill>
              </a:rPr>
              <a:t> </a:t>
            </a:r>
            <a:endParaRPr lang="en-US" sz="1600" b="1" dirty="0">
              <a:solidFill>
                <a:srgbClr val="003C71"/>
              </a:solidFill>
            </a:endParaRPr>
          </a:p>
        </p:txBody>
      </p:sp>
      <p:sp>
        <p:nvSpPr>
          <p:cNvPr id="7" name="Rectangle 6">
            <a:extLst>
              <a:ext uri="{FF2B5EF4-FFF2-40B4-BE49-F238E27FC236}">
                <a16:creationId xmlns:a16="http://schemas.microsoft.com/office/drawing/2014/main" id="{D5293CE5-5C19-494E-9D51-4A305C66DD85}"/>
              </a:ext>
            </a:extLst>
          </p:cNvPr>
          <p:cNvSpPr/>
          <p:nvPr/>
        </p:nvSpPr>
        <p:spPr>
          <a:xfrm flipH="1">
            <a:off x="2834639" y="3543299"/>
            <a:ext cx="1264920" cy="281941"/>
          </a:xfrm>
          <a:prstGeom prst="rect">
            <a:avLst/>
          </a:prstGeom>
          <a:noFill/>
          <a:ln w="635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C71"/>
              </a:solidFill>
            </a:endParaRPr>
          </a:p>
        </p:txBody>
      </p:sp>
    </p:spTree>
    <p:custDataLst>
      <p:tags r:id="rId1"/>
    </p:custDataLst>
    <p:extLst>
      <p:ext uri="{BB962C8B-B14F-4D97-AF65-F5344CB8AC3E}">
        <p14:creationId xmlns:p14="http://schemas.microsoft.com/office/powerpoint/2010/main" val="399822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2" y="2108062"/>
            <a:ext cx="8688387" cy="1021556"/>
          </a:xfrm>
        </p:spPr>
        <p:txBody>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a:solidFill>
                  <a:schemeClr val="bg1">
                    <a:alpha val="90000"/>
                  </a:schemeClr>
                </a:solidFill>
              </a:rPr>
              <a:t>Lab Exercise 2: In-SYSTEM SOURCES AND PROBES</a:t>
            </a:r>
            <a:br>
              <a:rPr lang="en-US" dirty="0">
                <a:solidFill>
                  <a:schemeClr val="bg1">
                    <a:alpha val="90000"/>
                  </a:schemeClr>
                </a:solidFill>
              </a:rPr>
            </a:br>
            <a:r>
              <a:rPr lang="en-US" dirty="0">
                <a:solidFill>
                  <a:schemeClr val="bg1">
                    <a:alpha val="90000"/>
                  </a:schemeClr>
                </a:solidFill>
              </a:rPr>
              <a:t>Lab Exercise 3: SIGNAL TAP</a:t>
            </a:r>
          </a:p>
        </p:txBody>
      </p:sp>
    </p:spTree>
    <p:extLst>
      <p:ext uri="{BB962C8B-B14F-4D97-AF65-F5344CB8AC3E}">
        <p14:creationId xmlns:p14="http://schemas.microsoft.com/office/powerpoint/2010/main" val="351443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1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4</a:t>
            </a:fld>
            <a:endParaRPr lang="en-US" dirty="0"/>
          </a:p>
        </p:txBody>
      </p:sp>
      <p:sp>
        <p:nvSpPr>
          <p:cNvPr id="5" name="Title 4"/>
          <p:cNvSpPr>
            <a:spLocks noGrp="1"/>
          </p:cNvSpPr>
          <p:nvPr>
            <p:ph type="title"/>
          </p:nvPr>
        </p:nvSpPr>
        <p:spPr>
          <a:xfrm>
            <a:off x="350511" y="149135"/>
            <a:ext cx="8229600" cy="868680"/>
          </a:xfrm>
        </p:spPr>
        <p:txBody>
          <a:bodyPr/>
          <a:lstStyle/>
          <a:p>
            <a:r>
              <a:rPr lang="en-US" dirty="0"/>
              <a:t>Why Simulation?</a:t>
            </a:r>
          </a:p>
        </p:txBody>
      </p:sp>
      <p:sp>
        <p:nvSpPr>
          <p:cNvPr id="6" name="Content Placeholder 5"/>
          <p:cNvSpPr>
            <a:spLocks noGrp="1"/>
          </p:cNvSpPr>
          <p:nvPr>
            <p:ph sz="quarter" idx="13"/>
          </p:nvPr>
        </p:nvSpPr>
        <p:spPr>
          <a:xfrm>
            <a:off x="457201" y="1005617"/>
            <a:ext cx="8228012" cy="3425825"/>
          </a:xfrm>
        </p:spPr>
        <p:txBody>
          <a:bodyPr/>
          <a:lstStyle/>
          <a:p>
            <a:pPr marL="285750" indent="-285750">
              <a:buFont typeface="Wingdings" panose="05000000000000000000" pitchFamily="2" charset="2"/>
              <a:buChar char="§"/>
            </a:pPr>
            <a:r>
              <a:rPr lang="en-US" dirty="0">
                <a:solidFill>
                  <a:schemeClr val="tx2"/>
                </a:solidFill>
              </a:rPr>
              <a:t>+ Include wide range of analyses</a:t>
            </a:r>
          </a:p>
          <a:p>
            <a:pPr marL="285750" indent="-285750">
              <a:buFont typeface="Wingdings" panose="05000000000000000000" pitchFamily="2" charset="2"/>
              <a:buChar char="§"/>
            </a:pPr>
            <a:r>
              <a:rPr lang="en-US" dirty="0">
                <a:solidFill>
                  <a:schemeClr val="tx2"/>
                </a:solidFill>
              </a:rPr>
              <a:t>+ Reduce development costs</a:t>
            </a:r>
          </a:p>
          <a:p>
            <a:pPr marL="285750" indent="-285750">
              <a:buFont typeface="Wingdings" panose="05000000000000000000" pitchFamily="2" charset="2"/>
              <a:buChar char="§"/>
            </a:pPr>
            <a:r>
              <a:rPr lang="en-US" dirty="0">
                <a:solidFill>
                  <a:schemeClr val="tx2"/>
                </a:solidFill>
              </a:rPr>
              <a:t>+ Brings innovative products faster to market</a:t>
            </a:r>
          </a:p>
          <a:p>
            <a:pPr marL="285750" indent="-285750">
              <a:buFont typeface="Wingdings" panose="05000000000000000000" pitchFamily="2" charset="2"/>
              <a:buChar char="§"/>
            </a:pPr>
            <a:r>
              <a:rPr lang="en-US" dirty="0">
                <a:solidFill>
                  <a:schemeClr val="tx2"/>
                </a:solidFill>
              </a:rPr>
              <a:t>+ Provide results that are impossible to measure on physical prototype.</a:t>
            </a:r>
          </a:p>
          <a:p>
            <a:pPr marL="285750" indent="-285750">
              <a:buFont typeface="Wingdings" panose="05000000000000000000" pitchFamily="2" charset="2"/>
              <a:buChar char="§"/>
            </a:pPr>
            <a:r>
              <a:rPr lang="en-US" dirty="0">
                <a:solidFill>
                  <a:schemeClr val="tx2"/>
                </a:solidFill>
              </a:rPr>
              <a:t>+ High visibility of all signals in design</a:t>
            </a:r>
          </a:p>
          <a:p>
            <a:pPr marL="285750" indent="-285750">
              <a:buFont typeface="Wingdings" panose="05000000000000000000" pitchFamily="2" charset="2"/>
              <a:buChar char="§"/>
            </a:pPr>
            <a:r>
              <a:rPr lang="en-US" dirty="0">
                <a:solidFill>
                  <a:schemeClr val="tx2"/>
                </a:solidFill>
              </a:rPr>
              <a:t>- Can take a very long time to run for large designs or excessive stimulus</a:t>
            </a:r>
          </a:p>
          <a:p>
            <a:pPr marL="285750" indent="-285750">
              <a:buFont typeface="Wingdings" panose="05000000000000000000" pitchFamily="2" charset="2"/>
              <a:buChar char="§"/>
            </a:pPr>
            <a:r>
              <a:rPr lang="en-US" dirty="0">
                <a:solidFill>
                  <a:schemeClr val="tx2"/>
                </a:solidFill>
              </a:rPr>
              <a:t>- Designer has to predict and create stimulus that matches actual behavior</a:t>
            </a:r>
          </a:p>
        </p:txBody>
      </p:sp>
    </p:spTree>
    <p:extLst>
      <p:ext uri="{BB962C8B-B14F-4D97-AF65-F5344CB8AC3E}">
        <p14:creationId xmlns:p14="http://schemas.microsoft.com/office/powerpoint/2010/main" val="32198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5</a:t>
            </a:fld>
            <a:endParaRPr lang="en-US" dirty="0"/>
          </a:p>
        </p:txBody>
      </p:sp>
      <p:sp>
        <p:nvSpPr>
          <p:cNvPr id="6" name="Content Placeholder 5"/>
          <p:cNvSpPr>
            <a:spLocks noGrp="1"/>
          </p:cNvSpPr>
          <p:nvPr>
            <p:ph sz="half" idx="1"/>
          </p:nvPr>
        </p:nvSpPr>
        <p:spPr>
          <a:xfrm>
            <a:off x="455614" y="1203325"/>
            <a:ext cx="2959616" cy="2023970"/>
          </a:xfrm>
        </p:spPr>
        <p:txBody>
          <a:bodyPr/>
          <a:lstStyle/>
          <a:p>
            <a:r>
              <a:rPr lang="en-US" dirty="0"/>
              <a:t>A </a:t>
            </a:r>
            <a:r>
              <a:rPr lang="en-US" b="1" dirty="0"/>
              <a:t>test bench</a:t>
            </a:r>
            <a:r>
              <a:rPr lang="en-US" dirty="0"/>
              <a:t> or </a:t>
            </a:r>
            <a:r>
              <a:rPr lang="en-US" b="1" dirty="0"/>
              <a:t>testing workbench</a:t>
            </a:r>
            <a:r>
              <a:rPr lang="en-US" dirty="0"/>
              <a:t> is an environment used to verify the correctness or soundness of a design or model.</a:t>
            </a:r>
          </a:p>
        </p:txBody>
      </p:sp>
      <p:sp>
        <p:nvSpPr>
          <p:cNvPr id="3" name="Title 2"/>
          <p:cNvSpPr>
            <a:spLocks noGrp="1"/>
          </p:cNvSpPr>
          <p:nvPr>
            <p:ph type="title"/>
          </p:nvPr>
        </p:nvSpPr>
        <p:spPr/>
        <p:txBody>
          <a:bodyPr/>
          <a:lstStyle/>
          <a:p>
            <a:r>
              <a:rPr lang="en-US" dirty="0" err="1"/>
              <a:t>Testbenches</a:t>
            </a:r>
            <a:endParaRPr lang="en-US" dirty="0"/>
          </a:p>
        </p:txBody>
      </p:sp>
      <p:sp>
        <p:nvSpPr>
          <p:cNvPr id="5" name="Rectangle 4"/>
          <p:cNvSpPr/>
          <p:nvPr/>
        </p:nvSpPr>
        <p:spPr>
          <a:xfrm>
            <a:off x="4814953" y="1860013"/>
            <a:ext cx="2581245" cy="1589569"/>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Design Under Test</a:t>
            </a:r>
          </a:p>
          <a:p>
            <a:pPr algn="ctr"/>
            <a:r>
              <a:rPr lang="en-US" dirty="0">
                <a:solidFill>
                  <a:schemeClr val="tx1"/>
                </a:solidFill>
              </a:rPr>
              <a:t>(DUT)</a:t>
            </a:r>
          </a:p>
        </p:txBody>
      </p:sp>
      <p:sp>
        <p:nvSpPr>
          <p:cNvPr id="8" name="Rectangle 7"/>
          <p:cNvSpPr/>
          <p:nvPr/>
        </p:nvSpPr>
        <p:spPr>
          <a:xfrm>
            <a:off x="3792235" y="1267506"/>
            <a:ext cx="455981" cy="280939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964683" y="1286113"/>
            <a:ext cx="508586" cy="279636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rot="5400000">
            <a:off x="5939112" y="-1163241"/>
            <a:ext cx="386777" cy="4681537"/>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71C5"/>
                </a:solidFill>
              </a:rPr>
              <a:t>TESTBENCH</a:t>
            </a:r>
          </a:p>
        </p:txBody>
      </p:sp>
      <p:sp>
        <p:nvSpPr>
          <p:cNvPr id="11" name="Right Arrow 10"/>
          <p:cNvSpPr/>
          <p:nvPr/>
        </p:nvSpPr>
        <p:spPr>
          <a:xfrm>
            <a:off x="4246468" y="2505941"/>
            <a:ext cx="566737" cy="297711"/>
          </a:xfrm>
          <a:prstGeom prst="rightArrow">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849413" y="2885506"/>
            <a:ext cx="1073676" cy="307777"/>
          </a:xfrm>
          <a:prstGeom prst="rect">
            <a:avLst/>
          </a:prstGeom>
        </p:spPr>
        <p:txBody>
          <a:bodyPr wrap="square">
            <a:spAutoFit/>
          </a:bodyPr>
          <a:lstStyle/>
          <a:p>
            <a:r>
              <a:rPr lang="en-US" sz="1400" b="1" dirty="0"/>
              <a:t>Stimulus</a:t>
            </a:r>
          </a:p>
        </p:txBody>
      </p:sp>
      <p:sp>
        <p:nvSpPr>
          <p:cNvPr id="15" name="Right Arrow 14"/>
          <p:cNvSpPr/>
          <p:nvPr/>
        </p:nvSpPr>
        <p:spPr>
          <a:xfrm>
            <a:off x="7387843" y="2433017"/>
            <a:ext cx="566737" cy="297711"/>
          </a:xfrm>
          <a:prstGeom prst="rightArrow">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404553" y="2816940"/>
            <a:ext cx="1047136" cy="307777"/>
          </a:xfrm>
          <a:prstGeom prst="rect">
            <a:avLst/>
          </a:prstGeom>
        </p:spPr>
        <p:txBody>
          <a:bodyPr wrap="square">
            <a:spAutoFit/>
          </a:bodyPr>
          <a:lstStyle/>
          <a:p>
            <a:r>
              <a:rPr lang="en-US" sz="1400" b="1" dirty="0"/>
              <a:t>Output</a:t>
            </a:r>
          </a:p>
        </p:txBody>
      </p:sp>
    </p:spTree>
    <p:extLst>
      <p:ext uri="{BB962C8B-B14F-4D97-AF65-F5344CB8AC3E}">
        <p14:creationId xmlns:p14="http://schemas.microsoft.com/office/powerpoint/2010/main" val="37803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5" name="Title 4"/>
          <p:cNvSpPr>
            <a:spLocks noGrp="1"/>
          </p:cNvSpPr>
          <p:nvPr>
            <p:ph type="title"/>
          </p:nvPr>
        </p:nvSpPr>
        <p:spPr>
          <a:xfrm>
            <a:off x="310490" y="89801"/>
            <a:ext cx="8229600" cy="868680"/>
          </a:xfrm>
        </p:spPr>
        <p:txBody>
          <a:bodyPr/>
          <a:lstStyle/>
          <a:p>
            <a:r>
              <a:rPr lang="en-US" dirty="0"/>
              <a:t>Verilog </a:t>
            </a:r>
            <a:r>
              <a:rPr lang="en-US" dirty="0" err="1"/>
              <a:t>Testbench</a:t>
            </a:r>
            <a:r>
              <a:rPr lang="en-US" dirty="0"/>
              <a:t> Constructs</a:t>
            </a:r>
          </a:p>
        </p:txBody>
      </p:sp>
      <p:pic>
        <p:nvPicPr>
          <p:cNvPr id="13" name="Content Placeholder 12"/>
          <p:cNvPicPr>
            <a:picLocks noGrp="1" noChangeAspect="1"/>
          </p:cNvPicPr>
          <p:nvPr>
            <p:ph sz="quarter" idx="13"/>
          </p:nvPr>
        </p:nvPicPr>
        <p:blipFill>
          <a:blip r:embed="rId3"/>
          <a:stretch>
            <a:fillRect/>
          </a:stretch>
        </p:blipFill>
        <p:spPr>
          <a:xfrm>
            <a:off x="559980" y="601440"/>
            <a:ext cx="3512849" cy="4043462"/>
          </a:xfrm>
          <a:prstGeom prst="rect">
            <a:avLst/>
          </a:prstGeom>
        </p:spPr>
      </p:pic>
      <p:sp>
        <p:nvSpPr>
          <p:cNvPr id="14" name="Rectangle 13"/>
          <p:cNvSpPr/>
          <p:nvPr/>
        </p:nvSpPr>
        <p:spPr>
          <a:xfrm>
            <a:off x="662763" y="4260553"/>
            <a:ext cx="3026735" cy="212431"/>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17616" y="550826"/>
            <a:ext cx="2223171" cy="202018"/>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9981" y="2105246"/>
            <a:ext cx="1045535" cy="138223"/>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lowchart: Process 16"/>
          <p:cNvSpPr/>
          <p:nvPr/>
        </p:nvSpPr>
        <p:spPr>
          <a:xfrm>
            <a:off x="4272891" y="601440"/>
            <a:ext cx="1256306" cy="302808"/>
          </a:xfrm>
          <a:prstGeom prst="flowChartProcess">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Timescale</a:t>
            </a:r>
          </a:p>
        </p:txBody>
      </p:sp>
      <p:cxnSp>
        <p:nvCxnSpPr>
          <p:cNvPr id="18" name="Straight Arrow Connector 17"/>
          <p:cNvCxnSpPr>
            <a:stCxn id="17" idx="1"/>
            <a:endCxn id="15" idx="3"/>
          </p:cNvCxnSpPr>
          <p:nvPr/>
        </p:nvCxnSpPr>
        <p:spPr>
          <a:xfrm flipH="1" flipV="1">
            <a:off x="2640787" y="651835"/>
            <a:ext cx="1632104" cy="101009"/>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Flowchart: Process 20"/>
          <p:cNvSpPr/>
          <p:nvPr/>
        </p:nvSpPr>
        <p:spPr>
          <a:xfrm>
            <a:off x="4425291" y="1967023"/>
            <a:ext cx="1256306" cy="276445"/>
          </a:xfrm>
          <a:prstGeom prst="flowChartProcess">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Initial Block</a:t>
            </a:r>
          </a:p>
        </p:txBody>
      </p:sp>
      <p:cxnSp>
        <p:nvCxnSpPr>
          <p:cNvPr id="22" name="Straight Arrow Connector 21"/>
          <p:cNvCxnSpPr>
            <a:stCxn id="21" idx="1"/>
          </p:cNvCxnSpPr>
          <p:nvPr/>
        </p:nvCxnSpPr>
        <p:spPr>
          <a:xfrm flipH="1">
            <a:off x="1605517" y="2105246"/>
            <a:ext cx="2819774" cy="92602"/>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Flowchart: Process 23"/>
          <p:cNvSpPr/>
          <p:nvPr/>
        </p:nvSpPr>
        <p:spPr>
          <a:xfrm>
            <a:off x="4425291" y="4260553"/>
            <a:ext cx="1256306" cy="251637"/>
          </a:xfrm>
          <a:prstGeom prst="flowChartProcess">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Clock </a:t>
            </a:r>
          </a:p>
        </p:txBody>
      </p:sp>
      <p:cxnSp>
        <p:nvCxnSpPr>
          <p:cNvPr id="25" name="Straight Arrow Connector 24"/>
          <p:cNvCxnSpPr/>
          <p:nvPr/>
        </p:nvCxnSpPr>
        <p:spPr>
          <a:xfrm flipH="1" flipV="1">
            <a:off x="3689498" y="4366768"/>
            <a:ext cx="735792" cy="19603"/>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783265" y="2830144"/>
            <a:ext cx="2066261" cy="923149"/>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lowchart: Process 28"/>
          <p:cNvSpPr/>
          <p:nvPr/>
        </p:nvSpPr>
        <p:spPr>
          <a:xfrm>
            <a:off x="4545793" y="2830144"/>
            <a:ext cx="1256306" cy="251637"/>
          </a:xfrm>
          <a:prstGeom prst="flowChartProcess">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Stimulus</a:t>
            </a:r>
          </a:p>
        </p:txBody>
      </p:sp>
      <p:cxnSp>
        <p:nvCxnSpPr>
          <p:cNvPr id="30" name="Straight Arrow Connector 29"/>
          <p:cNvCxnSpPr/>
          <p:nvPr/>
        </p:nvCxnSpPr>
        <p:spPr>
          <a:xfrm flipH="1">
            <a:off x="2849526" y="2955963"/>
            <a:ext cx="1696266" cy="296047"/>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A3E8E7C-9DE6-4835-8967-1C4A4EBAB474}"/>
              </a:ext>
            </a:extLst>
          </p:cNvPr>
          <p:cNvCxnSpPr>
            <a:cxnSpLocks/>
          </p:cNvCxnSpPr>
          <p:nvPr/>
        </p:nvCxnSpPr>
        <p:spPr>
          <a:xfrm flipH="1" flipV="1">
            <a:off x="1529201" y="851973"/>
            <a:ext cx="4620587" cy="285962"/>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D9BC093-49F0-4AB8-9345-D9F39958B2C4}"/>
              </a:ext>
            </a:extLst>
          </p:cNvPr>
          <p:cNvSpPr txBox="1"/>
          <p:nvPr/>
        </p:nvSpPr>
        <p:spPr>
          <a:xfrm>
            <a:off x="6329082" y="1137935"/>
            <a:ext cx="1275990" cy="169277"/>
          </a:xfrm>
          <a:prstGeom prst="rect">
            <a:avLst/>
          </a:prstGeom>
          <a:noFill/>
        </p:spPr>
        <p:txBody>
          <a:bodyPr vert="horz" wrap="none" lIns="0" tIns="0" rIns="0" bIns="0" rtlCol="0">
            <a:spAutoFit/>
          </a:bodyPr>
          <a:lstStyle/>
          <a:p>
            <a:r>
              <a:rPr lang="en-US" sz="1100" i="1" dirty="0">
                <a:solidFill>
                  <a:srgbClr val="003C71"/>
                </a:solidFill>
              </a:rPr>
              <a:t>Note: no module I/O</a:t>
            </a:r>
          </a:p>
        </p:txBody>
      </p:sp>
      <p:sp>
        <p:nvSpPr>
          <p:cNvPr id="23" name="TextBox 22">
            <a:extLst>
              <a:ext uri="{FF2B5EF4-FFF2-40B4-BE49-F238E27FC236}">
                <a16:creationId xmlns:a16="http://schemas.microsoft.com/office/drawing/2014/main" id="{92D2560C-03FF-44BF-A8B8-A35D990F93D8}"/>
              </a:ext>
            </a:extLst>
          </p:cNvPr>
          <p:cNvSpPr txBox="1"/>
          <p:nvPr/>
        </p:nvSpPr>
        <p:spPr>
          <a:xfrm>
            <a:off x="6329082" y="1983477"/>
            <a:ext cx="2058256" cy="169277"/>
          </a:xfrm>
          <a:prstGeom prst="rect">
            <a:avLst/>
          </a:prstGeom>
          <a:noFill/>
        </p:spPr>
        <p:txBody>
          <a:bodyPr vert="horz" wrap="none" lIns="0" tIns="0" rIns="0" bIns="0" rtlCol="0">
            <a:spAutoFit/>
          </a:bodyPr>
          <a:lstStyle/>
          <a:p>
            <a:r>
              <a:rPr lang="en-US" sz="1100" i="1" dirty="0">
                <a:solidFill>
                  <a:srgbClr val="003C71"/>
                </a:solidFill>
              </a:rPr>
              <a:t>Runs only once (vs always block)</a:t>
            </a:r>
          </a:p>
        </p:txBody>
      </p:sp>
      <p:sp>
        <p:nvSpPr>
          <p:cNvPr id="26" name="TextBox 25">
            <a:extLst>
              <a:ext uri="{FF2B5EF4-FFF2-40B4-BE49-F238E27FC236}">
                <a16:creationId xmlns:a16="http://schemas.microsoft.com/office/drawing/2014/main" id="{5D5779D8-4912-4652-A1A9-4B3FFA6DC733}"/>
              </a:ext>
            </a:extLst>
          </p:cNvPr>
          <p:cNvSpPr txBox="1"/>
          <p:nvPr/>
        </p:nvSpPr>
        <p:spPr>
          <a:xfrm>
            <a:off x="5627433" y="630525"/>
            <a:ext cx="2912657" cy="169277"/>
          </a:xfrm>
          <a:prstGeom prst="rect">
            <a:avLst/>
          </a:prstGeom>
          <a:noFill/>
        </p:spPr>
        <p:txBody>
          <a:bodyPr vert="horz" wrap="none" lIns="0" tIns="0" rIns="0" bIns="0" rtlCol="0">
            <a:spAutoFit/>
          </a:bodyPr>
          <a:lstStyle/>
          <a:p>
            <a:r>
              <a:rPr lang="en-US" sz="1100" i="1" dirty="0">
                <a:solidFill>
                  <a:srgbClr val="003C71"/>
                </a:solidFill>
              </a:rPr>
              <a:t>1</a:t>
            </a:r>
            <a:r>
              <a:rPr lang="en-US" sz="1100" i="1" baseline="30000" dirty="0">
                <a:solidFill>
                  <a:srgbClr val="003C71"/>
                </a:solidFill>
              </a:rPr>
              <a:t>st</a:t>
            </a:r>
            <a:r>
              <a:rPr lang="en-US" sz="1100" i="1" dirty="0">
                <a:solidFill>
                  <a:srgbClr val="003C71"/>
                </a:solidFill>
              </a:rPr>
              <a:t> number is units, second is timing resolution</a:t>
            </a:r>
          </a:p>
        </p:txBody>
      </p:sp>
      <p:sp>
        <p:nvSpPr>
          <p:cNvPr id="27" name="TextBox 26">
            <a:extLst>
              <a:ext uri="{FF2B5EF4-FFF2-40B4-BE49-F238E27FC236}">
                <a16:creationId xmlns:a16="http://schemas.microsoft.com/office/drawing/2014/main" id="{C68C2B61-0462-4C1B-94C1-0EEDAA347523}"/>
              </a:ext>
            </a:extLst>
          </p:cNvPr>
          <p:cNvSpPr txBox="1"/>
          <p:nvPr/>
        </p:nvSpPr>
        <p:spPr>
          <a:xfrm>
            <a:off x="2517993" y="1126409"/>
            <a:ext cx="2027799" cy="169277"/>
          </a:xfrm>
          <a:prstGeom prst="rect">
            <a:avLst/>
          </a:prstGeom>
          <a:noFill/>
        </p:spPr>
        <p:txBody>
          <a:bodyPr vert="horz" wrap="none" lIns="0" tIns="0" rIns="0" bIns="0" rtlCol="0">
            <a:spAutoFit/>
          </a:bodyPr>
          <a:lstStyle/>
          <a:p>
            <a:r>
              <a:rPr lang="en-US" sz="1100" i="1" dirty="0">
                <a:solidFill>
                  <a:srgbClr val="003C71"/>
                </a:solidFill>
              </a:rPr>
              <a:t>Inputs are </a:t>
            </a:r>
            <a:r>
              <a:rPr lang="en-US" sz="1100" i="1" dirty="0" err="1">
                <a:solidFill>
                  <a:srgbClr val="003C71"/>
                </a:solidFill>
              </a:rPr>
              <a:t>reg</a:t>
            </a:r>
            <a:r>
              <a:rPr lang="en-US" sz="1100" i="1" dirty="0">
                <a:solidFill>
                  <a:srgbClr val="003C71"/>
                </a:solidFill>
              </a:rPr>
              <a:t>, outputs are wires</a:t>
            </a:r>
          </a:p>
        </p:txBody>
      </p:sp>
      <p:sp>
        <p:nvSpPr>
          <p:cNvPr id="31" name="TextBox 30">
            <a:extLst>
              <a:ext uri="{FF2B5EF4-FFF2-40B4-BE49-F238E27FC236}">
                <a16:creationId xmlns:a16="http://schemas.microsoft.com/office/drawing/2014/main" id="{8BC0661E-5035-4A05-9445-DF039B3675FB}"/>
              </a:ext>
            </a:extLst>
          </p:cNvPr>
          <p:cNvSpPr txBox="1"/>
          <p:nvPr/>
        </p:nvSpPr>
        <p:spPr>
          <a:xfrm>
            <a:off x="2176130" y="3877530"/>
            <a:ext cx="2484655" cy="169277"/>
          </a:xfrm>
          <a:prstGeom prst="rect">
            <a:avLst/>
          </a:prstGeom>
          <a:noFill/>
        </p:spPr>
        <p:txBody>
          <a:bodyPr vert="horz" wrap="none" lIns="0" tIns="0" rIns="0" bIns="0" rtlCol="0">
            <a:spAutoFit/>
          </a:bodyPr>
          <a:lstStyle/>
          <a:p>
            <a:r>
              <a:rPr lang="en-US" sz="1100" i="1" dirty="0">
                <a:solidFill>
                  <a:srgbClr val="003C71"/>
                </a:solidFill>
              </a:rPr>
              <a:t>Use $stop vs $finish or simulator closes</a:t>
            </a:r>
          </a:p>
        </p:txBody>
      </p:sp>
      <p:sp>
        <p:nvSpPr>
          <p:cNvPr id="32" name="TextBox 31">
            <a:extLst>
              <a:ext uri="{FF2B5EF4-FFF2-40B4-BE49-F238E27FC236}">
                <a16:creationId xmlns:a16="http://schemas.microsoft.com/office/drawing/2014/main" id="{4DBB69EC-7E40-4507-B4D8-3566F6AE5030}"/>
              </a:ext>
            </a:extLst>
          </p:cNvPr>
          <p:cNvSpPr txBox="1"/>
          <p:nvPr/>
        </p:nvSpPr>
        <p:spPr>
          <a:xfrm>
            <a:off x="6329083" y="2912504"/>
            <a:ext cx="2458302" cy="507831"/>
          </a:xfrm>
          <a:prstGeom prst="rect">
            <a:avLst/>
          </a:prstGeom>
          <a:noFill/>
        </p:spPr>
        <p:txBody>
          <a:bodyPr vert="horz" wrap="square" lIns="0" tIns="0" rIns="0" bIns="0" rtlCol="0">
            <a:spAutoFit/>
          </a:bodyPr>
          <a:lstStyle/>
          <a:p>
            <a:r>
              <a:rPr lang="en-US" sz="1100" i="1" dirty="0">
                <a:solidFill>
                  <a:srgbClr val="003C71"/>
                </a:solidFill>
              </a:rPr>
              <a:t>Best to change stimulus on the inactive edge of the clock – easier to read waveforms</a:t>
            </a:r>
          </a:p>
        </p:txBody>
      </p:sp>
    </p:spTree>
    <p:extLst>
      <p:ext uri="{BB962C8B-B14F-4D97-AF65-F5344CB8AC3E}">
        <p14:creationId xmlns:p14="http://schemas.microsoft.com/office/powerpoint/2010/main" val="160552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7</a:t>
            </a:fld>
            <a:endParaRPr lang="en-US" dirty="0"/>
          </a:p>
        </p:txBody>
      </p:sp>
      <p:pic>
        <p:nvPicPr>
          <p:cNvPr id="6" name="Content Placeholder 5"/>
          <p:cNvPicPr>
            <a:picLocks noGrp="1" noChangeAspect="1"/>
          </p:cNvPicPr>
          <p:nvPr>
            <p:ph sz="half" idx="1"/>
          </p:nvPr>
        </p:nvPicPr>
        <p:blipFill rotWithShape="1">
          <a:blip r:embed="rId3"/>
          <a:srcRect l="19184" t="21642" r="69269" b="31784"/>
          <a:stretch/>
        </p:blipFill>
        <p:spPr>
          <a:xfrm>
            <a:off x="5969279" y="320602"/>
            <a:ext cx="1637731" cy="2064224"/>
          </a:xfrm>
          <a:prstGeom prst="rect">
            <a:avLst/>
          </a:prstGeom>
        </p:spPr>
      </p:pic>
      <p:sp>
        <p:nvSpPr>
          <p:cNvPr id="4" name="Content Placeholder 3"/>
          <p:cNvSpPr>
            <a:spLocks noGrp="1"/>
          </p:cNvSpPr>
          <p:nvPr>
            <p:ph sz="half" idx="13"/>
          </p:nvPr>
        </p:nvSpPr>
        <p:spPr>
          <a:xfrm>
            <a:off x="455613" y="743188"/>
            <a:ext cx="4005264" cy="3425825"/>
          </a:xfrm>
        </p:spPr>
        <p:txBody>
          <a:bodyPr/>
          <a:lstStyle/>
          <a:p>
            <a:r>
              <a:rPr lang="en-US" dirty="0" err="1"/>
              <a:t>ModelSim</a:t>
            </a:r>
            <a:r>
              <a:rPr lang="en-US" dirty="0"/>
              <a:t> is a multi-language HDL (Verilog/VHDL) simulation environment. It can be used independently or Intel Quartus can create startup scripts and link designs to </a:t>
            </a:r>
            <a:r>
              <a:rPr lang="en-US" dirty="0" err="1"/>
              <a:t>ModelSim</a:t>
            </a:r>
            <a:r>
              <a:rPr lang="en-US" dirty="0"/>
              <a:t>. </a:t>
            </a:r>
          </a:p>
          <a:p>
            <a:pPr marL="285750" indent="-285750">
              <a:buFont typeface="Wingdings" panose="05000000000000000000" pitchFamily="2" charset="2"/>
              <a:buChar char="§"/>
            </a:pPr>
            <a:r>
              <a:rPr lang="en-US" dirty="0">
                <a:solidFill>
                  <a:schemeClr val="tx2"/>
                </a:solidFill>
              </a:rPr>
              <a:t>Intel Quartus has a license to distribute </a:t>
            </a:r>
            <a:r>
              <a:rPr lang="en-US" dirty="0" err="1">
                <a:solidFill>
                  <a:schemeClr val="tx2"/>
                </a:solidFill>
              </a:rPr>
              <a:t>Modelsim</a:t>
            </a:r>
            <a:r>
              <a:rPr lang="en-US" dirty="0">
                <a:solidFill>
                  <a:schemeClr val="tx2"/>
                </a:solidFill>
              </a:rPr>
              <a:t>-Altera with Quartus . </a:t>
            </a:r>
          </a:p>
          <a:p>
            <a:pPr marL="285750" indent="-285750">
              <a:buFont typeface="Wingdings" panose="05000000000000000000" pitchFamily="2" charset="2"/>
              <a:buChar char="§"/>
            </a:pPr>
            <a:r>
              <a:rPr lang="en-US" dirty="0">
                <a:solidFill>
                  <a:schemeClr val="tx2"/>
                </a:solidFill>
              </a:rPr>
              <a:t>Free Starter Edition: &lt;=10K lines of code, runs slower</a:t>
            </a:r>
          </a:p>
          <a:p>
            <a:endParaRPr lang="en-US" dirty="0"/>
          </a:p>
        </p:txBody>
      </p:sp>
      <p:sp>
        <p:nvSpPr>
          <p:cNvPr id="5" name="Title 4"/>
          <p:cNvSpPr>
            <a:spLocks noGrp="1"/>
          </p:cNvSpPr>
          <p:nvPr>
            <p:ph type="title"/>
          </p:nvPr>
        </p:nvSpPr>
        <p:spPr/>
        <p:txBody>
          <a:bodyPr/>
          <a:lstStyle/>
          <a:p>
            <a:r>
              <a:rPr lang="en-US" dirty="0"/>
              <a:t>Mentor </a:t>
            </a:r>
            <a:r>
              <a:rPr lang="en-US" dirty="0" err="1"/>
              <a:t>ModelSim</a:t>
            </a:r>
            <a:r>
              <a:rPr lang="en-US" dirty="0"/>
              <a:t> Overview</a:t>
            </a:r>
          </a:p>
        </p:txBody>
      </p:sp>
      <p:pic>
        <p:nvPicPr>
          <p:cNvPr id="7" name="Picture 6"/>
          <p:cNvPicPr>
            <a:picLocks noChangeAspect="1"/>
          </p:cNvPicPr>
          <p:nvPr/>
        </p:nvPicPr>
        <p:blipFill rotWithShape="1">
          <a:blip r:embed="rId4"/>
          <a:srcRect l="598" t="1234" r="66815" b="20437"/>
          <a:stretch/>
        </p:blipFill>
        <p:spPr>
          <a:xfrm>
            <a:off x="4844927" y="1527900"/>
            <a:ext cx="3886437" cy="2919279"/>
          </a:xfrm>
          <a:prstGeom prst="rect">
            <a:avLst/>
          </a:prstGeom>
        </p:spPr>
      </p:pic>
    </p:spTree>
    <p:extLst>
      <p:ext uri="{BB962C8B-B14F-4D97-AF65-F5344CB8AC3E}">
        <p14:creationId xmlns:p14="http://schemas.microsoft.com/office/powerpoint/2010/main" val="22523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8</a:t>
            </a:fld>
            <a:endParaRPr lang="en-US" dirty="0"/>
          </a:p>
        </p:txBody>
      </p:sp>
      <p:sp>
        <p:nvSpPr>
          <p:cNvPr id="7" name="Title 6"/>
          <p:cNvSpPr>
            <a:spLocks noGrp="1"/>
          </p:cNvSpPr>
          <p:nvPr>
            <p:ph type="title"/>
          </p:nvPr>
        </p:nvSpPr>
        <p:spPr>
          <a:xfrm>
            <a:off x="399454" y="151783"/>
            <a:ext cx="8229600" cy="461652"/>
          </a:xfrm>
        </p:spPr>
        <p:txBody>
          <a:bodyPr/>
          <a:lstStyle/>
          <a:p>
            <a:r>
              <a:rPr lang="en-US" dirty="0" err="1"/>
              <a:t>ModelSim</a:t>
            </a:r>
            <a:r>
              <a:rPr lang="en-US" dirty="0"/>
              <a:t> </a:t>
            </a:r>
          </a:p>
        </p:txBody>
      </p:sp>
      <p:sp>
        <p:nvSpPr>
          <p:cNvPr id="5" name="Rectangle 4"/>
          <p:cNvSpPr/>
          <p:nvPr/>
        </p:nvSpPr>
        <p:spPr>
          <a:xfrm>
            <a:off x="1534510" y="755011"/>
            <a:ext cx="1308533" cy="23278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1529250" y="1332061"/>
            <a:ext cx="1313793" cy="2430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1529250" y="2995297"/>
            <a:ext cx="1313793" cy="21028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Straight Arrow Connector 11"/>
          <p:cNvCxnSpPr>
            <a:stCxn id="5" idx="2"/>
            <a:endCxn id="9" idx="0"/>
          </p:cNvCxnSpPr>
          <p:nvPr/>
        </p:nvCxnSpPr>
        <p:spPr>
          <a:xfrm flipH="1">
            <a:off x="2186147" y="987794"/>
            <a:ext cx="2630" cy="34426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p:cNvCxnSpPr>
          <p:nvPr/>
        </p:nvCxnSpPr>
        <p:spPr>
          <a:xfrm>
            <a:off x="2186146" y="2259106"/>
            <a:ext cx="0" cy="69477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Flowchart: Decision 14"/>
          <p:cNvSpPr/>
          <p:nvPr/>
        </p:nvSpPr>
        <p:spPr>
          <a:xfrm>
            <a:off x="1817626" y="3491766"/>
            <a:ext cx="737040" cy="472965"/>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Arrow Connector 16"/>
          <p:cNvCxnSpPr>
            <a:stCxn id="10" idx="2"/>
            <a:endCxn id="15" idx="0"/>
          </p:cNvCxnSpPr>
          <p:nvPr/>
        </p:nvCxnSpPr>
        <p:spPr>
          <a:xfrm flipH="1">
            <a:off x="2186146" y="3205584"/>
            <a:ext cx="1" cy="28618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a:endCxn id="77" idx="0"/>
          </p:cNvCxnSpPr>
          <p:nvPr/>
        </p:nvCxnSpPr>
        <p:spPr>
          <a:xfrm>
            <a:off x="2186146" y="3964731"/>
            <a:ext cx="1" cy="29903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729605" y="782879"/>
            <a:ext cx="1082566" cy="169277"/>
          </a:xfrm>
          <a:prstGeom prst="rect">
            <a:avLst/>
          </a:prstGeom>
          <a:noFill/>
        </p:spPr>
        <p:txBody>
          <a:bodyPr vert="horz" wrap="square" lIns="0" tIns="0" rIns="0" bIns="0" rtlCol="0">
            <a:spAutoFit/>
          </a:bodyPr>
          <a:lstStyle/>
          <a:p>
            <a:r>
              <a:rPr lang="en-US" sz="1100" dirty="0">
                <a:solidFill>
                  <a:srgbClr val="003C71"/>
                </a:solidFill>
              </a:rPr>
              <a:t>Create Project</a:t>
            </a:r>
          </a:p>
        </p:txBody>
      </p:sp>
      <p:sp>
        <p:nvSpPr>
          <p:cNvPr id="69" name="TextBox 68"/>
          <p:cNvSpPr txBox="1"/>
          <p:nvPr/>
        </p:nvSpPr>
        <p:spPr>
          <a:xfrm>
            <a:off x="1697421" y="1364454"/>
            <a:ext cx="1082566" cy="169277"/>
          </a:xfrm>
          <a:prstGeom prst="rect">
            <a:avLst/>
          </a:prstGeom>
          <a:noFill/>
        </p:spPr>
        <p:txBody>
          <a:bodyPr vert="horz" wrap="square" lIns="0" tIns="0" rIns="0" bIns="0" rtlCol="0">
            <a:spAutoFit/>
          </a:bodyPr>
          <a:lstStyle/>
          <a:p>
            <a:r>
              <a:rPr lang="en-US" sz="1100" dirty="0">
                <a:solidFill>
                  <a:srgbClr val="003C71"/>
                </a:solidFill>
              </a:rPr>
              <a:t>Compile Design</a:t>
            </a:r>
          </a:p>
        </p:txBody>
      </p:sp>
      <p:sp>
        <p:nvSpPr>
          <p:cNvPr id="70" name="TextBox 69"/>
          <p:cNvSpPr txBox="1"/>
          <p:nvPr/>
        </p:nvSpPr>
        <p:spPr>
          <a:xfrm>
            <a:off x="1931928" y="3004766"/>
            <a:ext cx="1082566" cy="169277"/>
          </a:xfrm>
          <a:prstGeom prst="rect">
            <a:avLst/>
          </a:prstGeom>
          <a:noFill/>
        </p:spPr>
        <p:txBody>
          <a:bodyPr vert="horz" wrap="square" lIns="0" tIns="0" rIns="0" bIns="0" rtlCol="0">
            <a:spAutoFit/>
          </a:bodyPr>
          <a:lstStyle/>
          <a:p>
            <a:r>
              <a:rPr lang="en-US" sz="1100" dirty="0">
                <a:solidFill>
                  <a:srgbClr val="003C71"/>
                </a:solidFill>
              </a:rPr>
              <a:t>Simulate</a:t>
            </a:r>
          </a:p>
        </p:txBody>
      </p:sp>
      <p:sp>
        <p:nvSpPr>
          <p:cNvPr id="71" name="TextBox 70"/>
          <p:cNvSpPr txBox="1"/>
          <p:nvPr/>
        </p:nvSpPr>
        <p:spPr>
          <a:xfrm>
            <a:off x="2068565" y="3643970"/>
            <a:ext cx="404646" cy="169277"/>
          </a:xfrm>
          <a:prstGeom prst="rect">
            <a:avLst/>
          </a:prstGeom>
          <a:noFill/>
        </p:spPr>
        <p:txBody>
          <a:bodyPr vert="horz" wrap="square" lIns="0" tIns="0" rIns="0" bIns="0" rtlCol="0">
            <a:spAutoFit/>
          </a:bodyPr>
          <a:lstStyle/>
          <a:p>
            <a:r>
              <a:rPr lang="en-US" sz="1100" dirty="0">
                <a:solidFill>
                  <a:srgbClr val="003C71"/>
                </a:solidFill>
              </a:rPr>
              <a:t>OK</a:t>
            </a:r>
          </a:p>
        </p:txBody>
      </p:sp>
      <p:sp>
        <p:nvSpPr>
          <p:cNvPr id="77" name="Rectangle 76"/>
          <p:cNvSpPr/>
          <p:nvPr/>
        </p:nvSpPr>
        <p:spPr>
          <a:xfrm>
            <a:off x="1529250" y="4263763"/>
            <a:ext cx="1313793" cy="25210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TextBox 77"/>
          <p:cNvSpPr txBox="1"/>
          <p:nvPr/>
        </p:nvSpPr>
        <p:spPr>
          <a:xfrm>
            <a:off x="1931928" y="4305176"/>
            <a:ext cx="1082566" cy="169277"/>
          </a:xfrm>
          <a:prstGeom prst="rect">
            <a:avLst/>
          </a:prstGeom>
          <a:noFill/>
        </p:spPr>
        <p:txBody>
          <a:bodyPr vert="horz" wrap="square" lIns="0" tIns="0" rIns="0" bIns="0" rtlCol="0">
            <a:spAutoFit/>
          </a:bodyPr>
          <a:lstStyle/>
          <a:p>
            <a:r>
              <a:rPr lang="en-US" sz="1100" dirty="0">
                <a:solidFill>
                  <a:srgbClr val="003C71"/>
                </a:solidFill>
              </a:rPr>
              <a:t>Done</a:t>
            </a:r>
          </a:p>
        </p:txBody>
      </p:sp>
      <p:sp>
        <p:nvSpPr>
          <p:cNvPr id="82" name="Rectangle 81"/>
          <p:cNvSpPr/>
          <p:nvPr/>
        </p:nvSpPr>
        <p:spPr>
          <a:xfrm>
            <a:off x="1324304" y="687294"/>
            <a:ext cx="1781504" cy="1731077"/>
          </a:xfrm>
          <a:prstGeom prst="rect">
            <a:avLst/>
          </a:prstGeom>
          <a:no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TextBox 82"/>
          <p:cNvSpPr txBox="1"/>
          <p:nvPr/>
        </p:nvSpPr>
        <p:spPr>
          <a:xfrm>
            <a:off x="3372694" y="1164719"/>
            <a:ext cx="1673119" cy="169277"/>
          </a:xfrm>
          <a:prstGeom prst="rect">
            <a:avLst/>
          </a:prstGeom>
          <a:noFill/>
        </p:spPr>
        <p:txBody>
          <a:bodyPr vert="horz" wrap="square" lIns="0" tIns="0" rIns="0" bIns="0" rtlCol="0">
            <a:spAutoFit/>
          </a:bodyPr>
          <a:lstStyle/>
          <a:p>
            <a:r>
              <a:rPr lang="en-US" sz="1100" dirty="0">
                <a:solidFill>
                  <a:srgbClr val="003C71"/>
                </a:solidFill>
              </a:rPr>
              <a:t>Performed in </a:t>
            </a:r>
            <a:r>
              <a:rPr lang="en-US" sz="1100" dirty="0" err="1">
                <a:solidFill>
                  <a:srgbClr val="003C71"/>
                </a:solidFill>
              </a:rPr>
              <a:t>Quartus</a:t>
            </a:r>
            <a:endParaRPr lang="en-US" sz="1100" dirty="0">
              <a:solidFill>
                <a:srgbClr val="003C71"/>
              </a:solidFill>
            </a:endParaRPr>
          </a:p>
        </p:txBody>
      </p:sp>
      <p:sp>
        <p:nvSpPr>
          <p:cNvPr id="96" name="Rectangle 95"/>
          <p:cNvSpPr/>
          <p:nvPr/>
        </p:nvSpPr>
        <p:spPr>
          <a:xfrm>
            <a:off x="3372694" y="3491766"/>
            <a:ext cx="1288644" cy="4729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0" name="Straight Connector 99"/>
          <p:cNvCxnSpPr>
            <a:cxnSpLocks/>
            <a:stCxn id="96" idx="0"/>
          </p:cNvCxnSpPr>
          <p:nvPr/>
        </p:nvCxnSpPr>
        <p:spPr>
          <a:xfrm flipV="1">
            <a:off x="4017016" y="1449092"/>
            <a:ext cx="0" cy="20426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3702922" y="3643609"/>
            <a:ext cx="1012661" cy="169277"/>
          </a:xfrm>
          <a:prstGeom prst="rect">
            <a:avLst/>
          </a:prstGeom>
          <a:noFill/>
        </p:spPr>
        <p:txBody>
          <a:bodyPr vert="horz" wrap="square" lIns="0" tIns="0" rIns="0" bIns="0" rtlCol="0">
            <a:spAutoFit/>
          </a:bodyPr>
          <a:lstStyle/>
          <a:p>
            <a:r>
              <a:rPr lang="en-US" sz="1100" dirty="0">
                <a:solidFill>
                  <a:srgbClr val="003C71"/>
                </a:solidFill>
              </a:rPr>
              <a:t>Fix Design</a:t>
            </a:r>
          </a:p>
        </p:txBody>
      </p:sp>
      <p:cxnSp>
        <p:nvCxnSpPr>
          <p:cNvPr id="104" name="Straight Arrow Connector 103"/>
          <p:cNvCxnSpPr>
            <a:endCxn id="9" idx="3"/>
          </p:cNvCxnSpPr>
          <p:nvPr/>
        </p:nvCxnSpPr>
        <p:spPr>
          <a:xfrm flipH="1">
            <a:off x="2843043" y="1452238"/>
            <a:ext cx="1157732" cy="136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15" idx="3"/>
            <a:endCxn id="96" idx="1"/>
          </p:cNvCxnSpPr>
          <p:nvPr/>
        </p:nvCxnSpPr>
        <p:spPr>
          <a:xfrm>
            <a:off x="2554666" y="3728249"/>
            <a:ext cx="81802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2794431" y="3548402"/>
            <a:ext cx="515007" cy="169277"/>
          </a:xfrm>
          <a:prstGeom prst="rect">
            <a:avLst/>
          </a:prstGeom>
          <a:noFill/>
        </p:spPr>
        <p:txBody>
          <a:bodyPr vert="horz" wrap="square" lIns="0" tIns="0" rIns="0" bIns="0" rtlCol="0">
            <a:spAutoFit/>
          </a:bodyPr>
          <a:lstStyle/>
          <a:p>
            <a:r>
              <a:rPr lang="en-US" sz="1100" dirty="0">
                <a:solidFill>
                  <a:srgbClr val="003C71"/>
                </a:solidFill>
              </a:rPr>
              <a:t>NO</a:t>
            </a:r>
          </a:p>
        </p:txBody>
      </p:sp>
      <p:sp>
        <p:nvSpPr>
          <p:cNvPr id="111" name="TextBox 110"/>
          <p:cNvSpPr txBox="1"/>
          <p:nvPr/>
        </p:nvSpPr>
        <p:spPr>
          <a:xfrm>
            <a:off x="2327657" y="3999278"/>
            <a:ext cx="686838" cy="169277"/>
          </a:xfrm>
          <a:prstGeom prst="rect">
            <a:avLst/>
          </a:prstGeom>
          <a:noFill/>
        </p:spPr>
        <p:txBody>
          <a:bodyPr vert="horz" wrap="square" lIns="0" tIns="0" rIns="0" bIns="0" rtlCol="0">
            <a:spAutoFit/>
          </a:bodyPr>
          <a:lstStyle/>
          <a:p>
            <a:r>
              <a:rPr lang="en-US" sz="1100" dirty="0">
                <a:solidFill>
                  <a:srgbClr val="003C71"/>
                </a:solidFill>
              </a:rPr>
              <a:t>YES</a:t>
            </a:r>
          </a:p>
        </p:txBody>
      </p:sp>
      <p:sp>
        <p:nvSpPr>
          <p:cNvPr id="31" name="Rectangle 30">
            <a:extLst>
              <a:ext uri="{FF2B5EF4-FFF2-40B4-BE49-F238E27FC236}">
                <a16:creationId xmlns:a16="http://schemas.microsoft.com/office/drawing/2014/main" id="{22BBD117-C33F-46DD-A519-C0504304164C}"/>
              </a:ext>
            </a:extLst>
          </p:cNvPr>
          <p:cNvSpPr/>
          <p:nvPr/>
        </p:nvSpPr>
        <p:spPr>
          <a:xfrm>
            <a:off x="1529249" y="1998781"/>
            <a:ext cx="1313793" cy="2430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rgbClr val="0071C5"/>
                </a:solidFill>
              </a:rPr>
              <a:t>Startup Script</a:t>
            </a:r>
          </a:p>
        </p:txBody>
      </p:sp>
      <p:cxnSp>
        <p:nvCxnSpPr>
          <p:cNvPr id="32" name="Straight Arrow Connector 31">
            <a:extLst>
              <a:ext uri="{FF2B5EF4-FFF2-40B4-BE49-F238E27FC236}">
                <a16:creationId xmlns:a16="http://schemas.microsoft.com/office/drawing/2014/main" id="{195F313C-53B6-449C-84FA-EC359D8E2EBA}"/>
              </a:ext>
            </a:extLst>
          </p:cNvPr>
          <p:cNvCxnSpPr>
            <a:cxnSpLocks/>
            <a:endCxn id="31" idx="0"/>
          </p:cNvCxnSpPr>
          <p:nvPr/>
        </p:nvCxnSpPr>
        <p:spPr>
          <a:xfrm flipH="1">
            <a:off x="2186146" y="1577798"/>
            <a:ext cx="5440" cy="42098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7B31A2A-8F41-4A5E-A428-FBCB1E3866DF}"/>
              </a:ext>
            </a:extLst>
          </p:cNvPr>
          <p:cNvSpPr txBox="1"/>
          <p:nvPr/>
        </p:nvSpPr>
        <p:spPr>
          <a:xfrm>
            <a:off x="5391180" y="1405869"/>
            <a:ext cx="2467879" cy="1015663"/>
          </a:xfrm>
          <a:prstGeom prst="rect">
            <a:avLst/>
          </a:prstGeom>
          <a:noFill/>
        </p:spPr>
        <p:txBody>
          <a:bodyPr vert="horz" wrap="square" lIns="0" tIns="0" rIns="0" bIns="0" rtlCol="0">
            <a:spAutoFit/>
          </a:bodyPr>
          <a:lstStyle/>
          <a:p>
            <a:r>
              <a:rPr lang="en-US" sz="1100" dirty="0">
                <a:solidFill>
                  <a:srgbClr val="003C71"/>
                </a:solidFill>
              </a:rPr>
              <a:t>Note: </a:t>
            </a:r>
          </a:p>
          <a:p>
            <a:r>
              <a:rPr lang="en-US" sz="1100" dirty="0">
                <a:solidFill>
                  <a:srgbClr val="003C71"/>
                </a:solidFill>
              </a:rPr>
              <a:t>Only functional (non-timing) simulation is supported</a:t>
            </a:r>
          </a:p>
          <a:p>
            <a:endParaRPr lang="en-US" sz="1100" dirty="0">
              <a:solidFill>
                <a:srgbClr val="003C71"/>
              </a:solidFill>
            </a:endParaRPr>
          </a:p>
          <a:p>
            <a:r>
              <a:rPr lang="en-US" sz="1100" dirty="0">
                <a:solidFill>
                  <a:srgbClr val="003C71"/>
                </a:solidFill>
              </a:rPr>
              <a:t>Back-annotated timing model gate level simulations are not supported</a:t>
            </a:r>
          </a:p>
        </p:txBody>
      </p:sp>
      <p:cxnSp>
        <p:nvCxnSpPr>
          <p:cNvPr id="4" name="Straight Arrow Connector 3">
            <a:extLst>
              <a:ext uri="{FF2B5EF4-FFF2-40B4-BE49-F238E27FC236}">
                <a16:creationId xmlns:a16="http://schemas.microsoft.com/office/drawing/2014/main" id="{64F20C45-23B9-4ECA-8197-0D56C3B1DFCA}"/>
              </a:ext>
            </a:extLst>
          </p:cNvPr>
          <p:cNvCxnSpPr/>
          <p:nvPr/>
        </p:nvCxnSpPr>
        <p:spPr>
          <a:xfrm flipH="1" flipV="1">
            <a:off x="2957885" y="2241866"/>
            <a:ext cx="2870421" cy="116129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81AAD7D-670E-4236-A8FA-B48060564CD6}"/>
              </a:ext>
            </a:extLst>
          </p:cNvPr>
          <p:cNvSpPr txBox="1"/>
          <p:nvPr/>
        </p:nvSpPr>
        <p:spPr>
          <a:xfrm>
            <a:off x="5943148" y="3233881"/>
            <a:ext cx="2467879" cy="338554"/>
          </a:xfrm>
          <a:prstGeom prst="rect">
            <a:avLst/>
          </a:prstGeom>
          <a:noFill/>
        </p:spPr>
        <p:txBody>
          <a:bodyPr vert="horz" wrap="square" lIns="0" tIns="0" rIns="0" bIns="0" rtlCol="0">
            <a:spAutoFit/>
          </a:bodyPr>
          <a:lstStyle/>
          <a:p>
            <a:r>
              <a:rPr lang="en-US" sz="1100" dirty="0">
                <a:solidFill>
                  <a:srgbClr val="003C71"/>
                </a:solidFill>
              </a:rPr>
              <a:t>This script will link in all of external IP libraries so you don’t have to</a:t>
            </a:r>
          </a:p>
        </p:txBody>
      </p:sp>
    </p:spTree>
    <p:extLst>
      <p:ext uri="{BB962C8B-B14F-4D97-AF65-F5344CB8AC3E}">
        <p14:creationId xmlns:p14="http://schemas.microsoft.com/office/powerpoint/2010/main" val="24259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Title 2"/>
          <p:cNvSpPr>
            <a:spLocks noGrp="1"/>
          </p:cNvSpPr>
          <p:nvPr>
            <p:ph type="title"/>
          </p:nvPr>
        </p:nvSpPr>
        <p:spPr>
          <a:xfrm>
            <a:off x="160873" y="195152"/>
            <a:ext cx="8229600" cy="471588"/>
          </a:xfrm>
        </p:spPr>
        <p:txBody>
          <a:bodyPr/>
          <a:lstStyle/>
          <a:p>
            <a:r>
              <a:rPr lang="en-US" dirty="0" err="1"/>
              <a:t>ModelSim</a:t>
            </a:r>
            <a:r>
              <a:rPr lang="en-US" dirty="0"/>
              <a:t>  GUI</a:t>
            </a:r>
          </a:p>
        </p:txBody>
      </p:sp>
      <p:pic>
        <p:nvPicPr>
          <p:cNvPr id="5" name="Content Placeholder 4"/>
          <p:cNvPicPr>
            <a:picLocks noGrp="1" noChangeAspect="1"/>
          </p:cNvPicPr>
          <p:nvPr>
            <p:ph sz="quarter" idx="13"/>
          </p:nvPr>
        </p:nvPicPr>
        <p:blipFill rotWithShape="1">
          <a:blip r:embed="rId3"/>
          <a:srcRect t="2475" r="49830" b="87313"/>
          <a:stretch/>
        </p:blipFill>
        <p:spPr>
          <a:xfrm>
            <a:off x="4384901" y="830169"/>
            <a:ext cx="4460681" cy="469128"/>
          </a:xfrm>
          <a:prstGeom prst="rect">
            <a:avLst/>
          </a:prstGeom>
        </p:spPr>
      </p:pic>
      <p:sp>
        <p:nvSpPr>
          <p:cNvPr id="12" name="TextBox 11"/>
          <p:cNvSpPr txBox="1"/>
          <p:nvPr/>
        </p:nvSpPr>
        <p:spPr>
          <a:xfrm rot="10800000" flipV="1">
            <a:off x="160873" y="911704"/>
            <a:ext cx="3861971" cy="338554"/>
          </a:xfrm>
          <a:prstGeom prst="rect">
            <a:avLst/>
          </a:prstGeom>
          <a:noFill/>
        </p:spPr>
        <p:txBody>
          <a:bodyPr vert="horz" wrap="square" lIns="0" tIns="0" rIns="0" bIns="0" rtlCol="0">
            <a:spAutoFit/>
          </a:bodyPr>
          <a:lstStyle/>
          <a:p>
            <a:r>
              <a:rPr lang="en-US" sz="1100" dirty="0">
                <a:solidFill>
                  <a:srgbClr val="003C71"/>
                </a:solidFill>
              </a:rPr>
              <a:t>Launching </a:t>
            </a:r>
            <a:r>
              <a:rPr lang="en-US" sz="1100" dirty="0" err="1">
                <a:solidFill>
                  <a:srgbClr val="003C71"/>
                </a:solidFill>
              </a:rPr>
              <a:t>ModelSim</a:t>
            </a:r>
            <a:r>
              <a:rPr lang="en-US" sz="1100" dirty="0">
                <a:solidFill>
                  <a:srgbClr val="003C71"/>
                </a:solidFill>
              </a:rPr>
              <a:t> from </a:t>
            </a:r>
            <a:r>
              <a:rPr lang="en-US" sz="1100" dirty="0" err="1">
                <a:solidFill>
                  <a:srgbClr val="003C71"/>
                </a:solidFill>
              </a:rPr>
              <a:t>Quartus</a:t>
            </a:r>
            <a:r>
              <a:rPr lang="en-US" sz="1100" dirty="0">
                <a:solidFill>
                  <a:srgbClr val="003C71"/>
                </a:solidFill>
              </a:rPr>
              <a:t> Tools </a:t>
            </a:r>
            <a:r>
              <a:rPr lang="en-US" sz="1100" dirty="0">
                <a:solidFill>
                  <a:srgbClr val="003C71"/>
                </a:solidFill>
                <a:sym typeface="Wingdings" panose="05000000000000000000" pitchFamily="2" charset="2"/>
              </a:rPr>
              <a:t>Run Simulation Tool  RTL Simulation</a:t>
            </a:r>
            <a:endParaRPr lang="en-US" sz="1100" dirty="0">
              <a:solidFill>
                <a:srgbClr val="003C71"/>
              </a:solidFill>
            </a:endParaRPr>
          </a:p>
        </p:txBody>
      </p:sp>
      <p:pic>
        <p:nvPicPr>
          <p:cNvPr id="13" name="Picture 12"/>
          <p:cNvPicPr>
            <a:picLocks noChangeAspect="1"/>
          </p:cNvPicPr>
          <p:nvPr/>
        </p:nvPicPr>
        <p:blipFill rotWithShape="1">
          <a:blip r:embed="rId4"/>
          <a:srcRect l="1172" b="10713"/>
          <a:stretch/>
        </p:blipFill>
        <p:spPr>
          <a:xfrm>
            <a:off x="1796995" y="1558455"/>
            <a:ext cx="5882940" cy="2989691"/>
          </a:xfrm>
          <a:prstGeom prst="rect">
            <a:avLst/>
          </a:prstGeom>
        </p:spPr>
      </p:pic>
      <p:cxnSp>
        <p:nvCxnSpPr>
          <p:cNvPr id="15" name="Straight Arrow Connector 14"/>
          <p:cNvCxnSpPr/>
          <p:nvPr/>
        </p:nvCxnSpPr>
        <p:spPr>
          <a:xfrm flipH="1">
            <a:off x="7824083" y="2878372"/>
            <a:ext cx="278296" cy="0"/>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995283" y="2083242"/>
            <a:ext cx="1828800" cy="1645920"/>
          </a:xfrm>
          <a:prstGeom prst="rect">
            <a:avLst/>
          </a:prstGeom>
          <a:no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Rectangle 17"/>
          <p:cNvSpPr/>
          <p:nvPr/>
        </p:nvSpPr>
        <p:spPr>
          <a:xfrm>
            <a:off x="4635610" y="2170706"/>
            <a:ext cx="1304014" cy="707666"/>
          </a:xfrm>
          <a:prstGeom prst="rect">
            <a:avLst/>
          </a:prstGeom>
          <a:no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Rectangle 18"/>
          <p:cNvSpPr/>
          <p:nvPr/>
        </p:nvSpPr>
        <p:spPr>
          <a:xfrm>
            <a:off x="1796995" y="3729162"/>
            <a:ext cx="5882940" cy="818984"/>
          </a:xfrm>
          <a:prstGeom prst="rect">
            <a:avLst/>
          </a:prstGeom>
          <a:no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0" name="Straight Arrow Connector 19"/>
          <p:cNvCxnSpPr/>
          <p:nvPr/>
        </p:nvCxnSpPr>
        <p:spPr>
          <a:xfrm flipH="1">
            <a:off x="7679935" y="4183711"/>
            <a:ext cx="278296" cy="0"/>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462546" y="1485724"/>
            <a:ext cx="9276" cy="653332"/>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958231" y="4040315"/>
            <a:ext cx="1114207" cy="461665"/>
          </a:xfrm>
          <a:prstGeom prst="rect">
            <a:avLst/>
          </a:prstGeom>
          <a:noFill/>
        </p:spPr>
        <p:txBody>
          <a:bodyPr vert="horz" wrap="square" lIns="0" tIns="0" rIns="0" bIns="0" rtlCol="0">
            <a:spAutoFit/>
          </a:bodyPr>
          <a:lstStyle/>
          <a:p>
            <a:pPr algn="ctr"/>
            <a:r>
              <a:rPr lang="en-US" sz="1000" b="1" dirty="0">
                <a:solidFill>
                  <a:srgbClr val="003C71"/>
                </a:solidFill>
              </a:rPr>
              <a:t>Command Transcript Window</a:t>
            </a:r>
          </a:p>
        </p:txBody>
      </p:sp>
      <p:sp>
        <p:nvSpPr>
          <p:cNvPr id="24" name="Rectangle 23"/>
          <p:cNvSpPr/>
          <p:nvPr/>
        </p:nvSpPr>
        <p:spPr>
          <a:xfrm>
            <a:off x="7992425" y="2662928"/>
            <a:ext cx="1037721" cy="430887"/>
          </a:xfrm>
          <a:prstGeom prst="rect">
            <a:avLst/>
          </a:prstGeom>
        </p:spPr>
        <p:txBody>
          <a:bodyPr wrap="square">
            <a:spAutoFit/>
          </a:bodyPr>
          <a:lstStyle/>
          <a:p>
            <a:pPr algn="ctr"/>
            <a:r>
              <a:rPr lang="en-US" sz="1100" b="1" dirty="0" err="1">
                <a:solidFill>
                  <a:srgbClr val="003C71"/>
                </a:solidFill>
              </a:rPr>
              <a:t>Testbench</a:t>
            </a:r>
            <a:r>
              <a:rPr lang="en-US" sz="1100" b="1" dirty="0">
                <a:solidFill>
                  <a:srgbClr val="003C71"/>
                </a:solidFill>
              </a:rPr>
              <a:t> File</a:t>
            </a:r>
          </a:p>
        </p:txBody>
      </p:sp>
      <p:sp>
        <p:nvSpPr>
          <p:cNvPr id="25" name="Rectangle 24"/>
          <p:cNvSpPr/>
          <p:nvPr/>
        </p:nvSpPr>
        <p:spPr>
          <a:xfrm>
            <a:off x="4737564" y="1250259"/>
            <a:ext cx="1441421" cy="261610"/>
          </a:xfrm>
          <a:prstGeom prst="rect">
            <a:avLst/>
          </a:prstGeom>
        </p:spPr>
        <p:txBody>
          <a:bodyPr wrap="none">
            <a:spAutoFit/>
          </a:bodyPr>
          <a:lstStyle/>
          <a:p>
            <a:pPr algn="ctr"/>
            <a:r>
              <a:rPr lang="en-US" sz="1100" b="1" dirty="0">
                <a:solidFill>
                  <a:srgbClr val="003C71"/>
                </a:solidFill>
              </a:rPr>
              <a:t>Simulation Objects</a:t>
            </a:r>
          </a:p>
        </p:txBody>
      </p:sp>
    </p:spTree>
    <p:extLst>
      <p:ext uri="{BB962C8B-B14F-4D97-AF65-F5344CB8AC3E}">
        <p14:creationId xmlns:p14="http://schemas.microsoft.com/office/powerpoint/2010/main" val="425532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bdba19fc68d943049c93234ea4af7421"/>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DUPLICATEID" val="11c5a7f065734b7396a2b7ed3d0b2870"/>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148f3c36-9156-45c7-8858-73f2b003391f"/>
  <p:tag name="ARTICULATE_PLAYLIST_ID" val="-1"/>
  <p:tag name="ARTICULATE_SLIDE_NAV" val="17"/>
  <p:tag name="AUDIO_ID" val="275"/>
  <p:tag name="ORIGINAL_AUDIO_FILEPATH" val="X:\ Training\SignalTap II (online)\16.0\audio\17.mp3"/>
  <p:tag name="ELAPSEDTIME" val="28.652"/>
  <p:tag name="ARTICULATE_NAV_LEVEL" val="2"/>
  <p:tag name="ARTICULATE_SLIDE_PRESENTER_GUID" val="13629d7f-a0f6-4164-bb44-e9e6ca8256d9"/>
  <p:tag name="ARTICULATE_SLIDE_PAUSE" val="0"/>
  <p:tag name="ARTICULATE_LOCK_SLIDE" val="0"/>
  <p:tag name="ARTICULATE_HIDE_SLIDE" val="0"/>
  <p:tag name="ARTICULATE_PLAYER_CONTROL_PREVIOUS" val="True"/>
  <p:tag name="ARTICULATE_PLAYER_CONTROL_NEXT" val="True"/>
  <p:tag name="ARTICULATE_USED_LAYOUT" val="2"/>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2" ma:contentTypeDescription="Create a new document." ma:contentTypeScope="" ma:versionID="717f6eb2e1fef0ddb2d3872e4890d6d9">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4e60c8c6ce9a90dd784e96b6c5e15252"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63821E-8536-4EE1-B735-1D93180671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e6e388-ea03-442e-86f2-c0e595825cf5"/>
    <ds:schemaRef ds:uri="66af15cf-5d81-49e8-94b0-56d838c9b5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261CDC-E3CB-4C24-A2EF-FB9169996EEC}">
  <ds:schemaRefs>
    <ds:schemaRef ds:uri="http://schemas.microsoft.com/sharepoint/v3/contenttype/forms"/>
  </ds:schemaRefs>
</ds:datastoreItem>
</file>

<file path=customXml/itemProps3.xml><?xml version="1.0" encoding="utf-8"?>
<ds:datastoreItem xmlns:ds="http://schemas.openxmlformats.org/officeDocument/2006/customXml" ds:itemID="{FF547328-9D77-41F5-8FDF-00D2ECB6BB0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2719</Words>
  <Application>Microsoft Office PowerPoint</Application>
  <PresentationFormat>On-screen Show (16:9)</PresentationFormat>
  <Paragraphs>259</Paragraphs>
  <Slides>34</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Intel Clear</vt:lpstr>
      <vt:lpstr>Intel Clear Pro</vt:lpstr>
      <vt:lpstr>Wingdings</vt:lpstr>
      <vt:lpstr>Int_PPT Template_ClearPro_16x9</vt:lpstr>
      <vt:lpstr>       Introduction to  FPGA Simulation and Debug</vt:lpstr>
      <vt:lpstr>Objective</vt:lpstr>
      <vt:lpstr>Simulation with ModelSim</vt:lpstr>
      <vt:lpstr>Why Simulation?</vt:lpstr>
      <vt:lpstr>Testbenches</vt:lpstr>
      <vt:lpstr>Verilog Testbench Constructs</vt:lpstr>
      <vt:lpstr>Mentor ModelSim Overview</vt:lpstr>
      <vt:lpstr>ModelSim </vt:lpstr>
      <vt:lpstr>ModelSim  GUI</vt:lpstr>
      <vt:lpstr>Lab Exercise 1: MODELSIM</vt:lpstr>
      <vt:lpstr>IN-System Sources and probes (issp)</vt:lpstr>
      <vt:lpstr>Why ISSP</vt:lpstr>
      <vt:lpstr>In-System Sources and Probes</vt:lpstr>
      <vt:lpstr>What is JTAG - Joint Test Action Group (IEEE 1149) </vt:lpstr>
      <vt:lpstr>USB Blaster Bridge Circuit</vt:lpstr>
      <vt:lpstr>In-System Sources and Probes Block Diagram</vt:lpstr>
      <vt:lpstr>Example Uses</vt:lpstr>
      <vt:lpstr>SignalTap</vt:lpstr>
      <vt:lpstr>Why Signal Tap</vt:lpstr>
      <vt:lpstr>Debug of a Design with an External Logic Analyzer</vt:lpstr>
      <vt:lpstr>Signal Tap Logic Analyzer</vt:lpstr>
      <vt:lpstr>Debug of a Design with Signal Tap </vt:lpstr>
      <vt:lpstr>What is Signal Tap ?</vt:lpstr>
      <vt:lpstr>Create a Signal Tap  instance in two ways</vt:lpstr>
      <vt:lpstr>Signal Tap  Logic Analyzer Window</vt:lpstr>
      <vt:lpstr>Signal Tap  Logic Analyzer Window</vt:lpstr>
      <vt:lpstr>Signal Tap  Logic Analyzer Window</vt:lpstr>
      <vt:lpstr>Signal Tap  Logic Analyzer Window</vt:lpstr>
      <vt:lpstr>Signal Tap  Logic Analyzer Window</vt:lpstr>
      <vt:lpstr>Signal Tap  Logic Analyzer Window</vt:lpstr>
      <vt:lpstr>Signal Tap  Logic Analyzer Window</vt:lpstr>
      <vt:lpstr>Signal Tap  Logic Analyzer Window</vt:lpstr>
      <vt:lpstr>Lab Exercise 2: In-SYSTEM SOURCES AND PROBES Lab Exercise 3: SIGNAL TAP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1</cp:revision>
  <dcterms:created xsi:type="dcterms:W3CDTF">2015-05-06T16:36:39Z</dcterms:created>
  <dcterms:modified xsi:type="dcterms:W3CDTF">2021-09-16T16:33:09Z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9787bf88-780e-4c7c-9015-6a82315ef308</vt:lpwstr>
  </property>
  <property fmtid="{D5CDD505-2E9C-101B-9397-08002B2CF9AE}" pid="3" name="CTP_TimeStamp">
    <vt:lpwstr>2018-04-19 20:15:54Z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0x0101003FF0EE92BBB18146998D7BB31336250A</vt:lpwstr>
  </property>
</Properties>
</file>